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Lst>
  <p:sldSz cx="18288000" cy="10287000"/>
  <p:notesSz cx="6858000" cy="9144000"/>
  <p:embeddedFontLst>
    <p:embeddedFont>
      <p:font typeface="Arimo Bold" charset="1" panose="020B0704020202020204"/>
      <p:regular r:id="rId111"/>
    </p:embeddedFont>
    <p:embeddedFont>
      <p:font typeface="Arimo" charset="1" panose="020B0604020202020204"/>
      <p:regular r:id="rId112"/>
    </p:embeddedFont>
    <p:embeddedFont>
      <p:font typeface="Catamaran" charset="1" panose="00000500000000000000"/>
      <p:regular r:id="rId113"/>
    </p:embeddedFont>
    <p:embeddedFont>
      <p:font typeface="DM Sans Bold" charset="1" panose="00000000000000000000"/>
      <p:regular r:id="rId114"/>
    </p:embeddedFont>
    <p:embeddedFont>
      <p:font typeface="Canva Sans Bold" charset="1" panose="020B0803030501040103"/>
      <p:regular r:id="rId115"/>
    </p:embeddedFont>
    <p:embeddedFont>
      <p:font typeface="Agrandir Medium" charset="1" panose="00000600000000000000"/>
      <p:regular r:id="rId116"/>
    </p:embeddedFont>
    <p:embeddedFont>
      <p:font typeface="Agrandir Medium Bold" charset="1" panose="00000900000000000000"/>
      <p:regular r:id="rId117"/>
    </p:embeddedFont>
    <p:embeddedFont>
      <p:font typeface="Lato" charset="1" panose="020F0502020204030203"/>
      <p:regular r:id="rId118"/>
    </p:embeddedFont>
    <p:embeddedFont>
      <p:font typeface="Kollektif Bold" charset="1" panose="020B0604020101010102"/>
      <p:regular r:id="rId119"/>
    </p:embeddedFont>
    <p:embeddedFont>
      <p:font typeface="Ruda" charset="1" panose="02000000000000000000"/>
      <p:regular r:id="rId120"/>
    </p:embeddedFont>
    <p:embeddedFont>
      <p:font typeface="Ruda Bold" charset="1" panose="02000000000000000000"/>
      <p:regular r:id="rId121"/>
    </p:embeddedFont>
    <p:embeddedFont>
      <p:font typeface="Kollektif" charset="1" panose="020B0604020101010102"/>
      <p:regular r:id="rId122"/>
    </p:embeddedFont>
    <p:embeddedFont>
      <p:font typeface="Open Sans" charset="1" panose="020B0606030504020204"/>
      <p:regular r:id="rId123"/>
    </p:embeddedFont>
    <p:embeddedFont>
      <p:font typeface="Canva Sans" charset="1" panose="020B0503030501040103"/>
      <p:regular r:id="rId124"/>
    </p:embeddedFont>
    <p:embeddedFont>
      <p:font typeface="Canva Sans Bold Italics" charset="1" panose="020B0803030501040103"/>
      <p:regular r:id="rId125"/>
    </p:embeddedFont>
    <p:embeddedFont>
      <p:font typeface="Lato Bold" charset="1" panose="020F0502020204030203"/>
      <p:regular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fonts/font111.fntdata" Type="http://schemas.openxmlformats.org/officeDocument/2006/relationships/font"/><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2" Target="../media/image22.png" Type="http://schemas.openxmlformats.org/officeDocument/2006/relationships/image"/><Relationship Id="rId3" Target="../media/image28.png" Type="http://schemas.openxmlformats.org/officeDocument/2006/relationships/image"/><Relationship Id="rId4" Target="../media/image24.png" Type="http://schemas.openxmlformats.org/officeDocument/2006/relationships/image"/><Relationship Id="rId5" Target="../media/image23.png" Type="http://schemas.openxmlformats.org/officeDocument/2006/relationships/image"/><Relationship Id="rId6" Target="../media/image25.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png" Type="http://schemas.openxmlformats.org/officeDocument/2006/relationships/image"/><Relationship Id="rId12" Target="../media/image67.png" Type="http://schemas.openxmlformats.org/officeDocument/2006/relationships/image"/><Relationship Id="rId13" Target="../media/image68.png" Type="http://schemas.openxmlformats.org/officeDocument/2006/relationships/image"/><Relationship Id="rId14" Target="../media/image69.png" Type="http://schemas.openxmlformats.org/officeDocument/2006/relationships/image"/><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 Id="rId4" Target="../media/image9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7.pn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gif"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png" Type="http://schemas.openxmlformats.org/officeDocument/2006/relationships/image"/><Relationship Id="rId4" Target="../media/image109.svg" Type="http://schemas.openxmlformats.org/officeDocument/2006/relationships/image"/><Relationship Id="rId5" Target="../media/image110.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6.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8.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9.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0.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1.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2.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3.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4.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6.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png" Type="http://schemas.openxmlformats.org/officeDocument/2006/relationships/image"/><Relationship Id="rId17" Target="../media/image29.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28.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30.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30.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9204">
            <a:off x="9404479" y="409025"/>
            <a:ext cx="12780944" cy="10624160"/>
          </a:xfrm>
          <a:custGeom>
            <a:avLst/>
            <a:gdLst/>
            <a:ahLst/>
            <a:cxnLst/>
            <a:rect r="r" b="b" t="t" l="l"/>
            <a:pathLst>
              <a:path h="10624160" w="12780944">
                <a:moveTo>
                  <a:pt x="0" y="0"/>
                </a:moveTo>
                <a:lnTo>
                  <a:pt x="12780944" y="0"/>
                </a:lnTo>
                <a:lnTo>
                  <a:pt x="12780944" y="10624160"/>
                </a:lnTo>
                <a:lnTo>
                  <a:pt x="0" y="10624160"/>
                </a:lnTo>
                <a:lnTo>
                  <a:pt x="0" y="0"/>
                </a:lnTo>
                <a:close/>
              </a:path>
            </a:pathLst>
          </a:custGeom>
          <a:blipFill>
            <a:blip r:embed="rId2">
              <a:alphaModFix amt="91000"/>
            </a:blip>
            <a:stretch>
              <a:fillRect l="0" t="0" r="0" b="0"/>
            </a:stretch>
          </a:blipFill>
        </p:spPr>
      </p:sp>
      <p:sp>
        <p:nvSpPr>
          <p:cNvPr name="Freeform 3" id="3"/>
          <p:cNvSpPr/>
          <p:nvPr/>
        </p:nvSpPr>
        <p:spPr>
          <a:xfrm flipH="false" flipV="false" rot="-10800000">
            <a:off x="8176424" y="2457979"/>
            <a:ext cx="8775060" cy="8775060"/>
          </a:xfrm>
          <a:custGeom>
            <a:avLst/>
            <a:gdLst/>
            <a:ahLst/>
            <a:cxnLst/>
            <a:rect r="r" b="b" t="t" l="l"/>
            <a:pathLst>
              <a:path h="8775060" w="8775060">
                <a:moveTo>
                  <a:pt x="0" y="0"/>
                </a:moveTo>
                <a:lnTo>
                  <a:pt x="8775060" y="0"/>
                </a:lnTo>
                <a:lnTo>
                  <a:pt x="8775060" y="8775060"/>
                </a:lnTo>
                <a:lnTo>
                  <a:pt x="0" y="8775060"/>
                </a:lnTo>
                <a:lnTo>
                  <a:pt x="0" y="0"/>
                </a:lnTo>
                <a:close/>
              </a:path>
            </a:pathLst>
          </a:custGeom>
          <a:blipFill>
            <a:blip r:embed="rId3">
              <a:alphaModFix amt="9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16668" y="1776507"/>
            <a:ext cx="8242632" cy="8242632"/>
          </a:xfrm>
          <a:custGeom>
            <a:avLst/>
            <a:gdLst/>
            <a:ahLst/>
            <a:cxnLst/>
            <a:rect r="r" b="b" t="t" l="l"/>
            <a:pathLst>
              <a:path h="8242632" w="8242632">
                <a:moveTo>
                  <a:pt x="0" y="0"/>
                </a:moveTo>
                <a:lnTo>
                  <a:pt x="8242632" y="0"/>
                </a:lnTo>
                <a:lnTo>
                  <a:pt x="8242632" y="8242632"/>
                </a:lnTo>
                <a:lnTo>
                  <a:pt x="0" y="8242632"/>
                </a:lnTo>
                <a:lnTo>
                  <a:pt x="0" y="0"/>
                </a:lnTo>
                <a:close/>
              </a:path>
            </a:pathLst>
          </a:custGeom>
          <a:blipFill>
            <a:blip r:embed="rId5"/>
            <a:stretch>
              <a:fillRect l="0" t="0" r="0" b="0"/>
            </a:stretch>
          </a:blipFill>
        </p:spPr>
      </p:sp>
      <p:sp>
        <p:nvSpPr>
          <p:cNvPr name="Freeform 5" id="5"/>
          <p:cNvSpPr/>
          <p:nvPr/>
        </p:nvSpPr>
        <p:spPr>
          <a:xfrm flipH="false" flipV="false" rot="0">
            <a:off x="830265" y="1776507"/>
            <a:ext cx="2042490" cy="1952000"/>
          </a:xfrm>
          <a:custGeom>
            <a:avLst/>
            <a:gdLst/>
            <a:ahLst/>
            <a:cxnLst/>
            <a:rect r="r" b="b" t="t" l="l"/>
            <a:pathLst>
              <a:path h="1952000" w="2042490">
                <a:moveTo>
                  <a:pt x="0" y="0"/>
                </a:moveTo>
                <a:lnTo>
                  <a:pt x="2042489" y="0"/>
                </a:lnTo>
                <a:lnTo>
                  <a:pt x="2042489" y="1951999"/>
                </a:lnTo>
                <a:lnTo>
                  <a:pt x="0" y="1951999"/>
                </a:lnTo>
                <a:lnTo>
                  <a:pt x="0" y="0"/>
                </a:lnTo>
                <a:close/>
              </a:path>
            </a:pathLst>
          </a:custGeom>
          <a:blipFill>
            <a:blip r:embed="rId6"/>
            <a:stretch>
              <a:fillRect l="0" t="0" r="0" b="0"/>
            </a:stretch>
          </a:blipFill>
        </p:spPr>
      </p:sp>
      <p:sp>
        <p:nvSpPr>
          <p:cNvPr name="TextBox 6" id="6"/>
          <p:cNvSpPr txBox="true"/>
          <p:nvPr/>
        </p:nvSpPr>
        <p:spPr>
          <a:xfrm rot="0">
            <a:off x="830265" y="3977199"/>
            <a:ext cx="7243124" cy="2192083"/>
          </a:xfrm>
          <a:prstGeom prst="rect">
            <a:avLst/>
          </a:prstGeom>
        </p:spPr>
        <p:txBody>
          <a:bodyPr anchor="t" rtlCol="false" tIns="0" lIns="0" bIns="0" rIns="0">
            <a:spAutoFit/>
          </a:bodyPr>
          <a:lstStyle/>
          <a:p>
            <a:pPr algn="l">
              <a:lnSpc>
                <a:spcPts val="6874"/>
              </a:lnSpc>
            </a:pPr>
            <a:r>
              <a:rPr lang="en-US" sz="5728">
                <a:solidFill>
                  <a:srgbClr val="003E82"/>
                </a:solidFill>
                <a:latin typeface="Arimo Bold"/>
              </a:rPr>
              <a:t>CollabCode</a:t>
            </a:r>
          </a:p>
          <a:p>
            <a:pPr algn="l">
              <a:lnSpc>
                <a:spcPts val="5119"/>
              </a:lnSpc>
            </a:pPr>
            <a:r>
              <a:rPr lang="en-US" sz="4265">
                <a:solidFill>
                  <a:srgbClr val="003E82"/>
                </a:solidFill>
                <a:latin typeface="Arimo"/>
              </a:rPr>
              <a:t>Collaborative Competitive Programming Platform </a:t>
            </a:r>
          </a:p>
        </p:txBody>
      </p:sp>
      <p:sp>
        <p:nvSpPr>
          <p:cNvPr name="TextBox 7" id="7"/>
          <p:cNvSpPr txBox="true"/>
          <p:nvPr/>
        </p:nvSpPr>
        <p:spPr>
          <a:xfrm rot="0">
            <a:off x="830265" y="6488956"/>
            <a:ext cx="7243124" cy="2434503"/>
          </a:xfrm>
          <a:prstGeom prst="rect">
            <a:avLst/>
          </a:prstGeom>
        </p:spPr>
        <p:txBody>
          <a:bodyPr anchor="t" rtlCol="false" tIns="0" lIns="0" bIns="0" rIns="0">
            <a:spAutoFit/>
          </a:bodyPr>
          <a:lstStyle/>
          <a:p>
            <a:pPr algn="l">
              <a:lnSpc>
                <a:spcPts val="3841"/>
              </a:lnSpc>
            </a:pPr>
            <a:r>
              <a:rPr lang="en-US" sz="3201">
                <a:solidFill>
                  <a:srgbClr val="003E82"/>
                </a:solidFill>
                <a:latin typeface="Catamaran"/>
              </a:rPr>
              <a:t>An online judge web application aimed at those interested in competitive programming, especially those interested in programming competitions, for training in a collaborative environment.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3373" y="1948501"/>
            <a:ext cx="2865914" cy="2744061"/>
          </a:xfrm>
          <a:custGeom>
            <a:avLst/>
            <a:gdLst/>
            <a:ahLst/>
            <a:cxnLst/>
            <a:rect r="r" b="b" t="t" l="l"/>
            <a:pathLst>
              <a:path h="2744061" w="2865914">
                <a:moveTo>
                  <a:pt x="0" y="0"/>
                </a:moveTo>
                <a:lnTo>
                  <a:pt x="2865914" y="0"/>
                </a:lnTo>
                <a:lnTo>
                  <a:pt x="2865914" y="2744061"/>
                </a:lnTo>
                <a:lnTo>
                  <a:pt x="0" y="2744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44548" y="1948501"/>
            <a:ext cx="2865914" cy="2744061"/>
          </a:xfrm>
          <a:custGeom>
            <a:avLst/>
            <a:gdLst/>
            <a:ahLst/>
            <a:cxnLst/>
            <a:rect r="r" b="b" t="t" l="l"/>
            <a:pathLst>
              <a:path h="2744061" w="2865914">
                <a:moveTo>
                  <a:pt x="0" y="0"/>
                </a:moveTo>
                <a:lnTo>
                  <a:pt x="2865914" y="0"/>
                </a:lnTo>
                <a:lnTo>
                  <a:pt x="2865914" y="2744061"/>
                </a:lnTo>
                <a:lnTo>
                  <a:pt x="0" y="2744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97225" y="1948501"/>
            <a:ext cx="2865914" cy="2744061"/>
          </a:xfrm>
          <a:custGeom>
            <a:avLst/>
            <a:gdLst/>
            <a:ahLst/>
            <a:cxnLst/>
            <a:rect r="r" b="b" t="t" l="l"/>
            <a:pathLst>
              <a:path h="2744061" w="2865914">
                <a:moveTo>
                  <a:pt x="0" y="0"/>
                </a:moveTo>
                <a:lnTo>
                  <a:pt x="2865913" y="0"/>
                </a:lnTo>
                <a:lnTo>
                  <a:pt x="2865913" y="2744061"/>
                </a:lnTo>
                <a:lnTo>
                  <a:pt x="0" y="2744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84596" y="2486833"/>
            <a:ext cx="1785817" cy="1785817"/>
          </a:xfrm>
          <a:custGeom>
            <a:avLst/>
            <a:gdLst/>
            <a:ahLst/>
            <a:cxnLst/>
            <a:rect r="r" b="b" t="t" l="l"/>
            <a:pathLst>
              <a:path h="1785817" w="1785817">
                <a:moveTo>
                  <a:pt x="0" y="0"/>
                </a:moveTo>
                <a:lnTo>
                  <a:pt x="1785817" y="0"/>
                </a:lnTo>
                <a:lnTo>
                  <a:pt x="1785817" y="1785817"/>
                </a:lnTo>
                <a:lnTo>
                  <a:pt x="0" y="1785817"/>
                </a:lnTo>
                <a:lnTo>
                  <a:pt x="0" y="0"/>
                </a:lnTo>
                <a:close/>
              </a:path>
            </a:pathLst>
          </a:custGeom>
          <a:blipFill>
            <a:blip r:embed="rId8"/>
            <a:stretch>
              <a:fillRect l="0" t="0" r="0" b="0"/>
            </a:stretch>
          </a:blipFill>
        </p:spPr>
      </p:sp>
      <p:sp>
        <p:nvSpPr>
          <p:cNvPr name="Freeform 6" id="6"/>
          <p:cNvSpPr/>
          <p:nvPr/>
        </p:nvSpPr>
        <p:spPr>
          <a:xfrm flipH="false" flipV="false" rot="0">
            <a:off x="1758897" y="2613076"/>
            <a:ext cx="2122366" cy="1414911"/>
          </a:xfrm>
          <a:custGeom>
            <a:avLst/>
            <a:gdLst/>
            <a:ahLst/>
            <a:cxnLst/>
            <a:rect r="r" b="b" t="t" l="l"/>
            <a:pathLst>
              <a:path h="1414911" w="2122366">
                <a:moveTo>
                  <a:pt x="0" y="0"/>
                </a:moveTo>
                <a:lnTo>
                  <a:pt x="2122366" y="0"/>
                </a:lnTo>
                <a:lnTo>
                  <a:pt x="2122366" y="1414911"/>
                </a:lnTo>
                <a:lnTo>
                  <a:pt x="0" y="1414911"/>
                </a:lnTo>
                <a:lnTo>
                  <a:pt x="0" y="0"/>
                </a:lnTo>
                <a:close/>
              </a:path>
            </a:pathLst>
          </a:custGeom>
          <a:blipFill>
            <a:blip r:embed="rId9"/>
            <a:stretch>
              <a:fillRect l="0" t="0" r="0" b="0"/>
            </a:stretch>
          </a:blipFill>
        </p:spPr>
      </p:sp>
      <p:sp>
        <p:nvSpPr>
          <p:cNvPr name="TextBox 7" id="7"/>
          <p:cNvSpPr txBox="true"/>
          <p:nvPr/>
        </p:nvSpPr>
        <p:spPr>
          <a:xfrm rot="0">
            <a:off x="6401376" y="5589259"/>
            <a:ext cx="5909142" cy="2799207"/>
          </a:xfrm>
          <a:prstGeom prst="rect">
            <a:avLst/>
          </a:prstGeom>
        </p:spPr>
        <p:txBody>
          <a:bodyPr anchor="t" rtlCol="false" tIns="0" lIns="0" bIns="0" rIns="0">
            <a:spAutoFit/>
          </a:bodyPr>
          <a:lstStyle/>
          <a:p>
            <a:pPr algn="just" marL="582930" indent="-291465" lvl="1">
              <a:lnSpc>
                <a:spcPts val="4374"/>
              </a:lnSpc>
              <a:buFont typeface="Arial"/>
              <a:buChar char="•"/>
            </a:pPr>
            <a:r>
              <a:rPr lang="en-US" sz="2700">
                <a:solidFill>
                  <a:srgbClr val="003E82">
                    <a:alpha val="80000"/>
                  </a:srgbClr>
                </a:solidFill>
                <a:latin typeface="Agrandir Medium"/>
              </a:rPr>
              <a:t>Facilitate teamwork sessions.</a:t>
            </a:r>
          </a:p>
          <a:p>
            <a:pPr algn="just" marL="582930" indent="-291465" lvl="1">
              <a:lnSpc>
                <a:spcPts val="4374"/>
              </a:lnSpc>
              <a:buFont typeface="Arial"/>
              <a:buChar char="•"/>
            </a:pPr>
            <a:r>
              <a:rPr lang="en-US" sz="2700">
                <a:solidFill>
                  <a:srgbClr val="003E82">
                    <a:alpha val="80000"/>
                  </a:srgbClr>
                </a:solidFill>
                <a:latin typeface="Agrandir Medium"/>
              </a:rPr>
              <a:t>Support collaborative problem-solving.</a:t>
            </a:r>
          </a:p>
          <a:p>
            <a:pPr algn="just" marL="582930" indent="-291465" lvl="1">
              <a:lnSpc>
                <a:spcPts val="4374"/>
              </a:lnSpc>
              <a:buFont typeface="Arial"/>
              <a:buChar char="•"/>
            </a:pPr>
            <a:r>
              <a:rPr lang="en-US" sz="2700">
                <a:solidFill>
                  <a:srgbClr val="003E82">
                    <a:alpha val="80000"/>
                  </a:srgbClr>
                </a:solidFill>
                <a:latin typeface="Agrandir Medium"/>
              </a:rPr>
              <a:t>Enable solution sharing.</a:t>
            </a:r>
          </a:p>
          <a:p>
            <a:pPr algn="just" marL="582930" indent="-291465" lvl="1">
              <a:lnSpc>
                <a:spcPts val="4374"/>
              </a:lnSpc>
              <a:buFont typeface="Arial"/>
              <a:buChar char="•"/>
            </a:pPr>
            <a:r>
              <a:rPr lang="en-US" sz="2700">
                <a:solidFill>
                  <a:srgbClr val="003E82">
                    <a:alpha val="80000"/>
                  </a:srgbClr>
                </a:solidFill>
                <a:latin typeface="Agrandir Medium"/>
              </a:rPr>
              <a:t>Foster team cooperation.</a:t>
            </a:r>
          </a:p>
        </p:txBody>
      </p:sp>
      <p:sp>
        <p:nvSpPr>
          <p:cNvPr name="TextBox 8" id="8"/>
          <p:cNvSpPr txBox="true"/>
          <p:nvPr/>
        </p:nvSpPr>
        <p:spPr>
          <a:xfrm rot="0">
            <a:off x="13434825" y="5554463"/>
            <a:ext cx="4373466" cy="2799207"/>
          </a:xfrm>
          <a:prstGeom prst="rect">
            <a:avLst/>
          </a:prstGeom>
        </p:spPr>
        <p:txBody>
          <a:bodyPr anchor="t" rtlCol="false" tIns="0" lIns="0" bIns="0" rIns="0">
            <a:spAutoFit/>
          </a:bodyPr>
          <a:lstStyle/>
          <a:p>
            <a:pPr algn="l" marL="582930" indent="-291465" lvl="1">
              <a:lnSpc>
                <a:spcPts val="4374"/>
              </a:lnSpc>
              <a:buFont typeface="Arial"/>
              <a:buChar char="•"/>
            </a:pPr>
            <a:r>
              <a:rPr lang="en-US" sz="2700">
                <a:solidFill>
                  <a:srgbClr val="003E82">
                    <a:alpha val="80000"/>
                  </a:srgbClr>
                </a:solidFill>
                <a:latin typeface="Agrandir Medium"/>
              </a:rPr>
              <a:t>Analyze user performance</a:t>
            </a:r>
          </a:p>
          <a:p>
            <a:pPr algn="l" marL="582930" indent="-291465" lvl="1">
              <a:lnSpc>
                <a:spcPts val="4374"/>
              </a:lnSpc>
              <a:buFont typeface="Arial"/>
              <a:buChar char="•"/>
            </a:pPr>
            <a:r>
              <a:rPr lang="en-US" sz="2700">
                <a:solidFill>
                  <a:srgbClr val="003E82">
                    <a:alpha val="80000"/>
                  </a:srgbClr>
                </a:solidFill>
                <a:latin typeface="Agrandir Medium"/>
              </a:rPr>
              <a:t>Identify weaknesses. </a:t>
            </a:r>
          </a:p>
          <a:p>
            <a:pPr algn="l" marL="582930" indent="-291465" lvl="1">
              <a:lnSpc>
                <a:spcPts val="4374"/>
              </a:lnSpc>
              <a:buFont typeface="Arial"/>
              <a:buChar char="•"/>
            </a:pPr>
            <a:r>
              <a:rPr lang="en-US" sz="2700">
                <a:solidFill>
                  <a:srgbClr val="003E82">
                    <a:alpha val="80000"/>
                  </a:srgbClr>
                </a:solidFill>
                <a:latin typeface="Agrandir Medium"/>
              </a:rPr>
              <a:t>Suggest targeted problems.</a:t>
            </a:r>
          </a:p>
        </p:txBody>
      </p:sp>
      <p:sp>
        <p:nvSpPr>
          <p:cNvPr name="TextBox 9" id="9"/>
          <p:cNvSpPr txBox="true"/>
          <p:nvPr/>
        </p:nvSpPr>
        <p:spPr>
          <a:xfrm rot="0">
            <a:off x="1166429" y="4811881"/>
            <a:ext cx="3516395" cy="663576"/>
          </a:xfrm>
          <a:prstGeom prst="rect">
            <a:avLst/>
          </a:prstGeom>
        </p:spPr>
        <p:txBody>
          <a:bodyPr anchor="t" rtlCol="false" tIns="0" lIns="0" bIns="0" rIns="0">
            <a:spAutoFit/>
          </a:bodyPr>
          <a:lstStyle/>
          <a:p>
            <a:pPr algn="l">
              <a:lnSpc>
                <a:spcPts val="4899"/>
              </a:lnSpc>
            </a:pPr>
            <a:r>
              <a:rPr lang="en-US" sz="3499" spc="34">
                <a:solidFill>
                  <a:srgbClr val="004C9F"/>
                </a:solidFill>
                <a:latin typeface="Kollektif Bold"/>
              </a:rPr>
              <a:t>ICPC Simulation</a:t>
            </a:r>
          </a:p>
        </p:txBody>
      </p:sp>
      <p:sp>
        <p:nvSpPr>
          <p:cNvPr name="TextBox 10" id="10"/>
          <p:cNvSpPr txBox="true"/>
          <p:nvPr/>
        </p:nvSpPr>
        <p:spPr>
          <a:xfrm rot="0">
            <a:off x="7032993" y="4745723"/>
            <a:ext cx="4089024" cy="647065"/>
          </a:xfrm>
          <a:prstGeom prst="rect">
            <a:avLst/>
          </a:prstGeom>
        </p:spPr>
        <p:txBody>
          <a:bodyPr anchor="t" rtlCol="false" tIns="0" lIns="0" bIns="0" rIns="0">
            <a:spAutoFit/>
          </a:bodyPr>
          <a:lstStyle/>
          <a:p>
            <a:pPr algn="l">
              <a:lnSpc>
                <a:spcPts val="4759"/>
              </a:lnSpc>
            </a:pPr>
            <a:r>
              <a:rPr lang="en-US" sz="3399" spc="33">
                <a:solidFill>
                  <a:srgbClr val="004C9F"/>
                </a:solidFill>
                <a:latin typeface="Kollektif Bold"/>
              </a:rPr>
              <a:t>Team Collaboration</a:t>
            </a:r>
          </a:p>
        </p:txBody>
      </p:sp>
      <p:sp>
        <p:nvSpPr>
          <p:cNvPr name="TextBox 11" id="11"/>
          <p:cNvSpPr txBox="true"/>
          <p:nvPr/>
        </p:nvSpPr>
        <p:spPr>
          <a:xfrm rot="0">
            <a:off x="13434825" y="4811881"/>
            <a:ext cx="3623904" cy="647065"/>
          </a:xfrm>
          <a:prstGeom prst="rect">
            <a:avLst/>
          </a:prstGeom>
        </p:spPr>
        <p:txBody>
          <a:bodyPr anchor="t" rtlCol="false" tIns="0" lIns="0" bIns="0" rIns="0">
            <a:spAutoFit/>
          </a:bodyPr>
          <a:lstStyle/>
          <a:p>
            <a:pPr algn="l">
              <a:lnSpc>
                <a:spcPts val="4759"/>
              </a:lnSpc>
            </a:pPr>
            <a:r>
              <a:rPr lang="en-US" sz="3399" spc="33">
                <a:solidFill>
                  <a:srgbClr val="004C9F"/>
                </a:solidFill>
                <a:latin typeface="Kollektif Bold"/>
              </a:rPr>
              <a:t>Recommendation</a:t>
            </a:r>
          </a:p>
        </p:txBody>
      </p:sp>
      <p:sp>
        <p:nvSpPr>
          <p:cNvPr name="TextBox 12" id="12"/>
          <p:cNvSpPr txBox="true"/>
          <p:nvPr/>
        </p:nvSpPr>
        <p:spPr>
          <a:xfrm rot="0">
            <a:off x="7304471" y="560263"/>
            <a:ext cx="3679058" cy="932180"/>
          </a:xfrm>
          <a:prstGeom prst="rect">
            <a:avLst/>
          </a:prstGeom>
        </p:spPr>
        <p:txBody>
          <a:bodyPr anchor="t" rtlCol="false" tIns="0" lIns="0" bIns="0" rIns="0">
            <a:spAutoFit/>
          </a:bodyPr>
          <a:lstStyle/>
          <a:p>
            <a:pPr algn="l" marL="0" indent="0" lvl="0">
              <a:lnSpc>
                <a:spcPts val="7699"/>
              </a:lnSpc>
              <a:spcBef>
                <a:spcPct val="0"/>
              </a:spcBef>
            </a:pPr>
            <a:r>
              <a:rPr lang="en-US" sz="5499" spc="-54">
                <a:solidFill>
                  <a:srgbClr val="003E82"/>
                </a:solidFill>
                <a:latin typeface="DM Sans Bold"/>
              </a:rPr>
              <a:t>Objectives</a:t>
            </a:r>
          </a:p>
        </p:txBody>
      </p:sp>
      <p:sp>
        <p:nvSpPr>
          <p:cNvPr name="TextBox 13" id="13"/>
          <p:cNvSpPr txBox="true"/>
          <p:nvPr/>
        </p:nvSpPr>
        <p:spPr>
          <a:xfrm rot="0">
            <a:off x="1028700" y="5589259"/>
            <a:ext cx="4572248" cy="2246757"/>
          </a:xfrm>
          <a:prstGeom prst="rect">
            <a:avLst/>
          </a:prstGeom>
        </p:spPr>
        <p:txBody>
          <a:bodyPr anchor="t" rtlCol="false" tIns="0" lIns="0" bIns="0" rIns="0">
            <a:spAutoFit/>
          </a:bodyPr>
          <a:lstStyle/>
          <a:p>
            <a:pPr algn="l" marL="582932" indent="-291466" lvl="1">
              <a:lnSpc>
                <a:spcPts val="4374"/>
              </a:lnSpc>
              <a:buFont typeface="Arial"/>
              <a:buChar char="•"/>
            </a:pPr>
            <a:r>
              <a:rPr lang="en-US" sz="2700">
                <a:solidFill>
                  <a:srgbClr val="003E82">
                    <a:alpha val="80000"/>
                  </a:srgbClr>
                </a:solidFill>
                <a:latin typeface="Agrandir Medium"/>
              </a:rPr>
              <a:t>Mirror ICPC format</a:t>
            </a:r>
          </a:p>
          <a:p>
            <a:pPr algn="l" marL="582932" indent="-291466" lvl="1">
              <a:lnSpc>
                <a:spcPts val="4374"/>
              </a:lnSpc>
              <a:buFont typeface="Arial"/>
              <a:buChar char="•"/>
            </a:pPr>
            <a:r>
              <a:rPr lang="en-US" sz="2700">
                <a:solidFill>
                  <a:srgbClr val="003E82">
                    <a:alpha val="80000"/>
                  </a:srgbClr>
                </a:solidFill>
                <a:latin typeface="Agrandir Medium"/>
              </a:rPr>
              <a:t>Time limits included c</a:t>
            </a:r>
          </a:p>
          <a:p>
            <a:pPr algn="l" marL="582932" indent="-291466" lvl="1">
              <a:lnSpc>
                <a:spcPts val="4374"/>
              </a:lnSpc>
              <a:buFont typeface="Arial"/>
              <a:buChar char="•"/>
            </a:pPr>
            <a:r>
              <a:rPr lang="en-US" sz="2700">
                <a:solidFill>
                  <a:srgbClr val="003E82">
                    <a:alpha val="80000"/>
                  </a:srgbClr>
                </a:solidFill>
                <a:latin typeface="Agrandir Medium"/>
              </a:rPr>
              <a:t>Set challenging problems</a:t>
            </a:r>
          </a:p>
        </p:txBody>
      </p:sp>
      <p:sp>
        <p:nvSpPr>
          <p:cNvPr name="Freeform 14" id="14"/>
          <p:cNvSpPr/>
          <p:nvPr/>
        </p:nvSpPr>
        <p:spPr>
          <a:xfrm flipH="false" flipV="false" rot="0">
            <a:off x="13813494" y="1585775"/>
            <a:ext cx="3154056" cy="3154056"/>
          </a:xfrm>
          <a:custGeom>
            <a:avLst/>
            <a:gdLst/>
            <a:ahLst/>
            <a:cxnLst/>
            <a:rect r="r" b="b" t="t" l="l"/>
            <a:pathLst>
              <a:path h="3154056" w="3154056">
                <a:moveTo>
                  <a:pt x="0" y="0"/>
                </a:moveTo>
                <a:lnTo>
                  <a:pt x="3154056" y="0"/>
                </a:lnTo>
                <a:lnTo>
                  <a:pt x="3154056" y="3154056"/>
                </a:lnTo>
                <a:lnTo>
                  <a:pt x="0" y="3154056"/>
                </a:lnTo>
                <a:lnTo>
                  <a:pt x="0" y="0"/>
                </a:lnTo>
                <a:close/>
              </a:path>
            </a:pathLst>
          </a:custGeom>
          <a:blipFill>
            <a:blip r:embed="rId10"/>
            <a:stretch>
              <a:fillRect l="0" t="0" r="0" b="0"/>
            </a:stretch>
          </a:blipFill>
        </p:spPr>
      </p:sp>
    </p:spTree>
  </p:cSld>
  <p:clrMapOvr>
    <a:masterClrMapping/>
  </p:clrMapOvr>
</p:sld>
</file>

<file path=ppt/slides/slide10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7237577"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 cont..</a:t>
            </a:r>
          </a:p>
        </p:txBody>
      </p:sp>
      <p:sp>
        <p:nvSpPr>
          <p:cNvPr name="TextBox 3" id="3"/>
          <p:cNvSpPr txBox="true"/>
          <p:nvPr/>
        </p:nvSpPr>
        <p:spPr>
          <a:xfrm rot="0">
            <a:off x="2057400" y="2405021"/>
            <a:ext cx="14908590" cy="73063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[6] A. and M. , "Full-duplex communication in cognitive radio networks," </a:t>
            </a:r>
            <a:r>
              <a:rPr lang="en-US" sz="2600">
                <a:solidFill>
                  <a:srgbClr val="003E82"/>
                </a:solidFill>
                <a:latin typeface="Canva Sans"/>
              </a:rPr>
              <a:t>IEEE Communications Surveys &amp; Tutorials, vol. 35, no. 10, pp. 2158- 2191, 2017. </a:t>
            </a:r>
          </a:p>
          <a:p>
            <a:pPr algn="l">
              <a:lnSpc>
                <a:spcPts val="3640"/>
              </a:lnSpc>
            </a:pPr>
          </a:p>
          <a:p>
            <a:pPr algn="l">
              <a:lnSpc>
                <a:spcPts val="3640"/>
              </a:lnSpc>
            </a:pPr>
            <a:r>
              <a:rPr lang="en-US" sz="2600">
                <a:solidFill>
                  <a:srgbClr val="003E82"/>
                </a:solidFill>
                <a:latin typeface="Canva Sans"/>
              </a:rPr>
              <a:t>[7] P. V. and B. G. N. , "Communicating and displaying real-time data with websocket," IEEE Internet Computing, vol. 8, no. 11, pp. 45-53, 2012. </a:t>
            </a:r>
          </a:p>
          <a:p>
            <a:pPr algn="l">
              <a:lnSpc>
                <a:spcPts val="3640"/>
              </a:lnSpc>
            </a:pPr>
          </a:p>
          <a:p>
            <a:pPr algn="l">
              <a:lnSpc>
                <a:spcPts val="3640"/>
              </a:lnSpc>
            </a:pPr>
            <a:r>
              <a:rPr lang="en-US" sz="2600">
                <a:solidFill>
                  <a:srgbClr val="003E82"/>
                </a:solidFill>
                <a:latin typeface="Canva Sans"/>
              </a:rPr>
              <a:t>[8] P. I. and P. A. , "The use of machine learning algorithms in recommender systems," Expert Systems with Applications, vol. 97, no. 13, pp. 205-227, 2018. </a:t>
            </a:r>
          </a:p>
          <a:p>
            <a:pPr algn="l">
              <a:lnSpc>
                <a:spcPts val="3640"/>
              </a:lnSpc>
            </a:pPr>
            <a:r>
              <a:rPr lang="en-US" sz="2600">
                <a:solidFill>
                  <a:srgbClr val="003E82"/>
                </a:solidFill>
                <a:latin typeface="Canva Sans"/>
              </a:rPr>
              <a:t>Page 211Page 212 </a:t>
            </a:r>
          </a:p>
          <a:p>
            <a:pPr algn="l">
              <a:lnSpc>
                <a:spcPts val="3640"/>
              </a:lnSpc>
            </a:pPr>
          </a:p>
          <a:p>
            <a:pPr algn="l">
              <a:lnSpc>
                <a:spcPts val="3640"/>
              </a:lnSpc>
            </a:pPr>
            <a:r>
              <a:rPr lang="en-US" sz="2600">
                <a:solidFill>
                  <a:srgbClr val="003E82"/>
                </a:solidFill>
                <a:latin typeface="Canva Sans"/>
              </a:rPr>
              <a:t>[9] P. M. J. and . D. B. , "Content-based recommendation systems," The adaptive web: methods and strategies of web personalization, vol. 45, no. 13, pp. 325-341, 2007. </a:t>
            </a:r>
          </a:p>
          <a:p>
            <a:pPr algn="l">
              <a:lnSpc>
                <a:spcPts val="3640"/>
              </a:lnSpc>
            </a:pPr>
          </a:p>
          <a:p>
            <a:pPr algn="l">
              <a:lnSpc>
                <a:spcPts val="3640"/>
              </a:lnSpc>
            </a:pPr>
            <a:r>
              <a:rPr lang="en-US" sz="2600">
                <a:solidFill>
                  <a:srgbClr val="003E82"/>
                </a:solidFill>
                <a:latin typeface="Canva Sans"/>
              </a:rPr>
              <a:t>[10</a:t>
            </a:r>
            <a:r>
              <a:rPr lang="en-US" sz="2600">
                <a:solidFill>
                  <a:srgbClr val="003E82"/>
                </a:solidFill>
                <a:latin typeface="Canva Sans"/>
              </a:rPr>
              <a:t>] Q. and J. R. , "Learning decision tree classifiers," ACM Computing </a:t>
            </a:r>
          </a:p>
          <a:p>
            <a:pPr algn="l">
              <a:lnSpc>
                <a:spcPts val="3640"/>
              </a:lnSpc>
            </a:pPr>
            <a:r>
              <a:rPr lang="en-US" sz="2600">
                <a:solidFill>
                  <a:srgbClr val="003E82"/>
                </a:solidFill>
                <a:latin typeface="Canva Sans"/>
              </a:rPr>
              <a:t>Surveys (CSUR), vol. 20, no. 14, pp. 71-72, 1996.</a:t>
            </a:r>
          </a:p>
          <a:p>
            <a:pPr algn="l">
              <a:lnSpc>
                <a:spcPts val="3640"/>
              </a:lnSpc>
            </a:pPr>
          </a:p>
        </p:txBody>
      </p:sp>
    </p:spTree>
  </p:cSld>
  <p:clrMapOvr>
    <a:masterClrMapping/>
  </p:clrMapOvr>
</p:sld>
</file>

<file path=ppt/slides/slide10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446988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a:t>
            </a:r>
          </a:p>
        </p:txBody>
      </p:sp>
      <p:sp>
        <p:nvSpPr>
          <p:cNvPr name="TextBox 3" id="3"/>
          <p:cNvSpPr txBox="true"/>
          <p:nvPr/>
        </p:nvSpPr>
        <p:spPr>
          <a:xfrm rot="0">
            <a:off x="2057400" y="2405021"/>
            <a:ext cx="14908590" cy="68491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[11] Brooke, John. “SUS: A ‘Quick and Dirty’ Usability Scale.” Usability Evaluation In Industry, CRC Press, 1996, pp. 207–12, http://dx.doi.org/10.1201/9781498710411-35. </a:t>
            </a:r>
          </a:p>
          <a:p>
            <a:pPr algn="l">
              <a:lnSpc>
                <a:spcPts val="3640"/>
              </a:lnSpc>
            </a:pPr>
          </a:p>
          <a:p>
            <a:pPr algn="l">
              <a:lnSpc>
                <a:spcPts val="3640"/>
              </a:lnSpc>
            </a:pPr>
            <a:r>
              <a:rPr lang="en-US" sz="2600">
                <a:solidFill>
                  <a:srgbClr val="003E82"/>
                </a:solidFill>
                <a:latin typeface="Canva Sans"/>
              </a:rPr>
              <a:t>[12] “Measuring Usability with the System Usability Scale (SUS) – MeasuringU.” MeasuringU – UX Research and Software, https://measuringu.com/sus/. </a:t>
            </a:r>
          </a:p>
          <a:p>
            <a:pPr algn="l">
              <a:lnSpc>
                <a:spcPts val="3640"/>
              </a:lnSpc>
            </a:pPr>
          </a:p>
          <a:p>
            <a:pPr algn="l">
              <a:lnSpc>
                <a:spcPts val="3640"/>
              </a:lnSpc>
            </a:pPr>
            <a:r>
              <a:rPr lang="en-US" sz="2600">
                <a:solidFill>
                  <a:srgbClr val="003E82"/>
                </a:solidFill>
                <a:latin typeface="Canva Sans"/>
              </a:rPr>
              <a:t>[13] Brooke, John. SUS: A Retrospective. Jan. 2013. </a:t>
            </a:r>
          </a:p>
          <a:p>
            <a:pPr algn="l">
              <a:lnSpc>
                <a:spcPts val="3640"/>
              </a:lnSpc>
            </a:pPr>
          </a:p>
          <a:p>
            <a:pPr algn="l">
              <a:lnSpc>
                <a:spcPts val="3640"/>
              </a:lnSpc>
            </a:pPr>
            <a:r>
              <a:rPr lang="en-US" sz="2600">
                <a:solidFill>
                  <a:srgbClr val="003E82"/>
                </a:solidFill>
                <a:latin typeface="Canva Sans"/>
              </a:rPr>
              <a:t>[14] Bangor, Aaron, et al. Determining What Individual SUS Scores Mean: Adding an Adjective Rating Scale. 2009.</a:t>
            </a:r>
          </a:p>
          <a:p>
            <a:pPr algn="l">
              <a:lnSpc>
                <a:spcPts val="3640"/>
              </a:lnSpc>
            </a:pPr>
          </a:p>
          <a:p>
            <a:pPr algn="l">
              <a:lnSpc>
                <a:spcPts val="3640"/>
              </a:lnSpc>
            </a:pPr>
            <a:r>
              <a:rPr lang="en-US" sz="2600">
                <a:solidFill>
                  <a:srgbClr val="003E82"/>
                </a:solidFill>
                <a:latin typeface="Canva Sans"/>
              </a:rPr>
              <a:t>[15] PhD, Jeff Sauro. “5 Ways to Interpret a SUS Score – MeasuringU.” </a:t>
            </a:r>
          </a:p>
          <a:p>
            <a:pPr algn="l">
              <a:lnSpc>
                <a:spcPts val="3640"/>
              </a:lnSpc>
            </a:pPr>
            <a:r>
              <a:rPr lang="en-US" sz="2600">
                <a:solidFill>
                  <a:srgbClr val="003E82"/>
                </a:solidFill>
                <a:latin typeface="Canva Sans"/>
              </a:rPr>
              <a:t>MeasuringU – UX Research and Software, https://measuringu.com/interpret-sus-score/. </a:t>
            </a:r>
          </a:p>
          <a:p>
            <a:pPr algn="l">
              <a:lnSpc>
                <a:spcPts val="3640"/>
              </a:lnSpc>
            </a:pPr>
          </a:p>
          <a:p>
            <a:pPr algn="l">
              <a:lnSpc>
                <a:spcPts val="3640"/>
              </a:lnSpc>
            </a:pPr>
          </a:p>
        </p:txBody>
      </p:sp>
      <p:sp>
        <p:nvSpPr>
          <p:cNvPr name="TextBox 4" id="4"/>
          <p:cNvSpPr txBox="true"/>
          <p:nvPr/>
        </p:nvSpPr>
        <p:spPr>
          <a:xfrm rot="0">
            <a:off x="1028700" y="895350"/>
            <a:ext cx="7237577"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 cont..</a:t>
            </a:r>
          </a:p>
        </p:txBody>
      </p:sp>
    </p:spTree>
  </p:cSld>
  <p:clrMapOvr>
    <a:masterClrMapping/>
  </p:clrMapOvr>
</p:sld>
</file>

<file path=ppt/slides/slide10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446988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a:t>
            </a:r>
          </a:p>
        </p:txBody>
      </p:sp>
      <p:sp>
        <p:nvSpPr>
          <p:cNvPr name="TextBox 3" id="3"/>
          <p:cNvSpPr txBox="true"/>
          <p:nvPr/>
        </p:nvSpPr>
        <p:spPr>
          <a:xfrm rot="0">
            <a:off x="2057400" y="2405021"/>
            <a:ext cx="14908590" cy="77635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[16] Smyk, Andrew. “The System Usability Scale &amp; How It’s Used in UX | by Andrew Smyk | Thinking Design | Medium.” Medium, Thinking Design, 28 Mar. 2020, https://medium.com/thinking-design/the-system-usability- scale-how-its-used-in-ux-b823045270b7. </a:t>
            </a:r>
          </a:p>
          <a:p>
            <a:pPr algn="l">
              <a:lnSpc>
                <a:spcPts val="3640"/>
              </a:lnSpc>
            </a:pPr>
          </a:p>
          <a:p>
            <a:pPr algn="l">
              <a:lnSpc>
                <a:spcPts val="3640"/>
              </a:lnSpc>
            </a:pPr>
            <a:r>
              <a:rPr lang="en-US" sz="2600">
                <a:solidFill>
                  <a:srgbClr val="003E82"/>
                </a:solidFill>
                <a:latin typeface="Canva Sans"/>
              </a:rPr>
              <a:t>[17] Ahmed, Shibbir, and Mahamudul Hasan. User Interaction Analysis to Recommend Suitable Jobs in Career-Oriented Social Networking Sites. 2016.</a:t>
            </a:r>
          </a:p>
          <a:p>
            <a:pPr algn="l">
              <a:lnSpc>
                <a:spcPts val="3640"/>
              </a:lnSpc>
            </a:pPr>
          </a:p>
          <a:p>
            <a:pPr algn="l">
              <a:lnSpc>
                <a:spcPts val="3640"/>
              </a:lnSpc>
            </a:pPr>
            <a:r>
              <a:rPr lang="en-US" sz="2600">
                <a:solidFill>
                  <a:srgbClr val="003E82"/>
                </a:solidFill>
                <a:latin typeface="Canva Sans"/>
              </a:rPr>
              <a:t>[18] B.Thorat, Poonam, et al. “Survey on Collaborative Filtering, Content- Based Filtering and Hybrid Recommendation System.” International Journal of Computer Applications, no. 4, Foundation of Computer Science, Jan. 2015, pp. 31–36. Crossref, doi:10.5120/19308-0760.</a:t>
            </a:r>
          </a:p>
          <a:p>
            <a:pPr algn="l">
              <a:lnSpc>
                <a:spcPts val="3640"/>
              </a:lnSpc>
            </a:pPr>
          </a:p>
          <a:p>
            <a:pPr algn="l">
              <a:lnSpc>
                <a:spcPts val="3640"/>
              </a:lnSpc>
            </a:pPr>
            <a:r>
              <a:rPr lang="en-US" sz="2600">
                <a:solidFill>
                  <a:srgbClr val="003E82"/>
                </a:solidFill>
                <a:latin typeface="Canva Sans"/>
              </a:rPr>
              <a:t>[19] mfaaris. “Hybrid and Tensorflow Recommender System | Kaggle.” Kaggle: Your Machine Learning and Data Science Community, Kaggle, 27 Oct. 2022, https://www.kaggle.com/code/mfaaris/hybrid-and- tensorflow-recommender-system.  </a:t>
            </a:r>
          </a:p>
          <a:p>
            <a:pPr algn="l">
              <a:lnSpc>
                <a:spcPts val="3640"/>
              </a:lnSpc>
            </a:pPr>
          </a:p>
          <a:p>
            <a:pPr algn="l">
              <a:lnSpc>
                <a:spcPts val="3640"/>
              </a:lnSpc>
            </a:pPr>
          </a:p>
        </p:txBody>
      </p:sp>
      <p:sp>
        <p:nvSpPr>
          <p:cNvPr name="TextBox 4" id="4"/>
          <p:cNvSpPr txBox="true"/>
          <p:nvPr/>
        </p:nvSpPr>
        <p:spPr>
          <a:xfrm rot="0">
            <a:off x="1028700" y="895350"/>
            <a:ext cx="7237577"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 cont..</a:t>
            </a:r>
          </a:p>
        </p:txBody>
      </p:sp>
    </p:spTree>
  </p:cSld>
  <p:clrMapOvr>
    <a:masterClrMapping/>
  </p:clrMapOvr>
</p:sld>
</file>

<file path=ppt/slides/slide10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38225" y="895350"/>
            <a:ext cx="446988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a:t>
            </a:r>
          </a:p>
        </p:txBody>
      </p:sp>
      <p:sp>
        <p:nvSpPr>
          <p:cNvPr name="TextBox 3" id="3"/>
          <p:cNvSpPr txBox="true"/>
          <p:nvPr/>
        </p:nvSpPr>
        <p:spPr>
          <a:xfrm rot="0">
            <a:off x="1689705" y="2147570"/>
            <a:ext cx="14908590" cy="82207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[20] Singh, Ramni Harbir, et al. “Movie Recommendation System Using Cosine Similarity and KNN.” International Journal of Engineering and Advanced Technology, no. 5, Blue Eyes Intelligence Engineering and Sciences Engineering and Sciences Publication - BEIESP, June 2020, pp. 556–59. Crossref, doi:10.35940/ijeat.e9666.069520. </a:t>
            </a:r>
          </a:p>
          <a:p>
            <a:pPr algn="l">
              <a:lnSpc>
                <a:spcPts val="3640"/>
              </a:lnSpc>
            </a:pPr>
          </a:p>
          <a:p>
            <a:pPr algn="l">
              <a:lnSpc>
                <a:spcPts val="3640"/>
              </a:lnSpc>
            </a:pPr>
            <a:r>
              <a:rPr lang="en-US" sz="2600">
                <a:solidFill>
                  <a:srgbClr val="003E82"/>
                </a:solidFill>
                <a:latin typeface="Canva Sans"/>
              </a:rPr>
              <a:t>[21] Isinkaye, F. O., et al. “Recommendation Systems: Principles, Methods and Evaluation.” Egyptian Informatics Journal, no. 3, Elsevier BV, Nov. 2015, pp. 261–73. Crossref, doi:10.1016/j.eij.2015.06.005.</a:t>
            </a:r>
          </a:p>
          <a:p>
            <a:pPr algn="l">
              <a:lnSpc>
                <a:spcPts val="3640"/>
              </a:lnSpc>
            </a:pPr>
          </a:p>
          <a:p>
            <a:pPr algn="l">
              <a:lnSpc>
                <a:spcPts val="3640"/>
              </a:lnSpc>
            </a:pPr>
            <a:r>
              <a:rPr lang="en-US" sz="2600">
                <a:solidFill>
                  <a:srgbClr val="003E82"/>
                </a:solidFill>
                <a:latin typeface="Canva Sans"/>
              </a:rPr>
              <a:t>[22] Parthasarathy, Govindarajan, and Shanmugam Sathiya Devi. “Hybrid Recommendation System Based on Collaborative and Content-Based Filtering.” Cybernetics and Systems, no. 4, Informa UK Limited, May 2022, pp. 432–53. Crossref, doi:10.1080/01969722.2022.2062544.</a:t>
            </a:r>
          </a:p>
          <a:p>
            <a:pPr algn="l">
              <a:lnSpc>
                <a:spcPts val="3640"/>
              </a:lnSpc>
            </a:pPr>
          </a:p>
          <a:p>
            <a:pPr algn="l">
              <a:lnSpc>
                <a:spcPts val="3640"/>
              </a:lnSpc>
            </a:pPr>
            <a:r>
              <a:rPr lang="en-US" sz="2600">
                <a:solidFill>
                  <a:srgbClr val="003E82"/>
                </a:solidFill>
                <a:latin typeface="Canva Sans"/>
              </a:rPr>
              <a:t> [23] Rifqi Hawari, Ade, et al. “Job Recommendation System Using the Content-Based Filtering Method.” Proceedings of International Conference on [32] Multidiciplinary Research, no. 2, Universitas Serambi Mekkah, Dec. 2022, pp. 138–40. Crossref, doi:10.32672/pic-mr.v5i2.5419.</a:t>
            </a:r>
          </a:p>
          <a:p>
            <a:pPr algn="l">
              <a:lnSpc>
                <a:spcPts val="3640"/>
              </a:lnSpc>
            </a:pPr>
          </a:p>
          <a:p>
            <a:pPr algn="l">
              <a:lnSpc>
                <a:spcPts val="3640"/>
              </a:lnSpc>
            </a:pPr>
          </a:p>
        </p:txBody>
      </p:sp>
      <p:sp>
        <p:nvSpPr>
          <p:cNvPr name="TextBox 4" id="4"/>
          <p:cNvSpPr txBox="true"/>
          <p:nvPr/>
        </p:nvSpPr>
        <p:spPr>
          <a:xfrm rot="0">
            <a:off x="1028700" y="895350"/>
            <a:ext cx="7237577"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 cont..</a:t>
            </a:r>
          </a:p>
        </p:txBody>
      </p:sp>
    </p:spTree>
  </p:cSld>
  <p:clrMapOvr>
    <a:masterClrMapping/>
  </p:clrMapOvr>
</p:sld>
</file>

<file path=ppt/slides/slide10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446988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a:t>
            </a:r>
          </a:p>
        </p:txBody>
      </p:sp>
      <p:sp>
        <p:nvSpPr>
          <p:cNvPr name="TextBox 3" id="3"/>
          <p:cNvSpPr txBox="true"/>
          <p:nvPr/>
        </p:nvSpPr>
        <p:spPr>
          <a:xfrm rot="0">
            <a:off x="2057400" y="2405021"/>
            <a:ext cx="14908590" cy="27343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[24] “Introduction to Real Time Communication API | Video SDK.” Video SDK Documentation | Video SDK, https://docs.videosdk.live/api-reference/realtime- communication/intro. </a:t>
            </a:r>
          </a:p>
          <a:p>
            <a:pPr algn="l">
              <a:lnSpc>
                <a:spcPts val="3640"/>
              </a:lnSpc>
            </a:pPr>
          </a:p>
          <a:p>
            <a:pPr algn="l">
              <a:lnSpc>
                <a:spcPts val="3640"/>
              </a:lnSpc>
            </a:pPr>
            <a:r>
              <a:rPr lang="en-US" sz="2600">
                <a:solidFill>
                  <a:srgbClr val="003E82"/>
                </a:solidFill>
                <a:latin typeface="Canva Sans"/>
              </a:rPr>
              <a:t>[25] “Methods Returned by UseMeeting Hook | Video SDK.” Video SDK Documentation | Video SDK, https://docs.videosdk.live/react/api/sdk-reference/use- meeting/methods. </a:t>
            </a:r>
          </a:p>
          <a:p>
            <a:pPr algn="l">
              <a:lnSpc>
                <a:spcPts val="3640"/>
              </a:lnSpc>
            </a:pPr>
          </a:p>
        </p:txBody>
      </p:sp>
      <p:sp>
        <p:nvSpPr>
          <p:cNvPr name="TextBox 4" id="4"/>
          <p:cNvSpPr txBox="true"/>
          <p:nvPr/>
        </p:nvSpPr>
        <p:spPr>
          <a:xfrm rot="0">
            <a:off x="1028700" y="895350"/>
            <a:ext cx="7237577"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 cont..</a:t>
            </a:r>
          </a:p>
        </p:txBody>
      </p:sp>
    </p:spTree>
  </p:cSld>
  <p:clrMapOvr>
    <a:masterClrMapping/>
  </p:clrMapOvr>
</p:sld>
</file>

<file path=ppt/slides/slide105.xml><?xml version="1.0" encoding="utf-8"?>
<p:sld xmlns:p="http://schemas.openxmlformats.org/presentationml/2006/main" xmlns:a="http://schemas.openxmlformats.org/drawingml/2006/main">
  <p:cSld>
    <p:bg>
      <p:bgPr>
        <a:solidFill>
          <a:srgbClr val="007AFF"/>
        </a:solidFill>
      </p:bgPr>
    </p:bg>
    <p:spTree>
      <p:nvGrpSpPr>
        <p:cNvPr id="1" name=""/>
        <p:cNvGrpSpPr/>
        <p:nvPr/>
      </p:nvGrpSpPr>
      <p:grpSpPr>
        <a:xfrm>
          <a:off x="0" y="0"/>
          <a:ext cx="0" cy="0"/>
          <a:chOff x="0" y="0"/>
          <a:chExt cx="0" cy="0"/>
        </a:xfrm>
      </p:grpSpPr>
      <p:sp>
        <p:nvSpPr>
          <p:cNvPr name="TextBox 2" id="2"/>
          <p:cNvSpPr txBox="true"/>
          <p:nvPr/>
        </p:nvSpPr>
        <p:spPr>
          <a:xfrm rot="0">
            <a:off x="5130939" y="4097337"/>
            <a:ext cx="8026122" cy="1806575"/>
          </a:xfrm>
          <a:prstGeom prst="rect">
            <a:avLst/>
          </a:prstGeom>
        </p:spPr>
        <p:txBody>
          <a:bodyPr anchor="t" rtlCol="false" tIns="0" lIns="0" bIns="0" rIns="0">
            <a:spAutoFit/>
          </a:bodyPr>
          <a:lstStyle/>
          <a:p>
            <a:pPr algn="l">
              <a:lnSpc>
                <a:spcPts val="12999"/>
              </a:lnSpc>
            </a:pPr>
            <a:r>
              <a:rPr lang="en-US" sz="9999" spc="99">
                <a:solidFill>
                  <a:srgbClr val="FFFFFF"/>
                </a:solidFill>
                <a:latin typeface="Kollektif"/>
              </a:rPr>
              <a:t>THANK YOU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42827" y="4228597"/>
            <a:ext cx="9424376" cy="3082925"/>
          </a:xfrm>
          <a:prstGeom prst="rect">
            <a:avLst/>
          </a:prstGeom>
        </p:spPr>
        <p:txBody>
          <a:bodyPr anchor="t" rtlCol="false" tIns="0" lIns="0" bIns="0" rIns="0">
            <a:spAutoFit/>
          </a:bodyPr>
          <a:lstStyle/>
          <a:p>
            <a:pPr algn="l">
              <a:lnSpc>
                <a:spcPts val="4900"/>
              </a:lnSpc>
            </a:pPr>
            <a:r>
              <a:rPr lang="en-US" sz="3500">
                <a:solidFill>
                  <a:srgbClr val="B298EF"/>
                </a:solidFill>
                <a:latin typeface="Lato"/>
              </a:rPr>
              <a:t> </a:t>
            </a:r>
            <a:r>
              <a:rPr lang="en-US" sz="3500">
                <a:solidFill>
                  <a:srgbClr val="3E9AFF"/>
                </a:solidFill>
                <a:latin typeface="Lato"/>
              </a:rPr>
              <a:t>1.1 Problem Statement</a:t>
            </a:r>
          </a:p>
          <a:p>
            <a:pPr algn="l">
              <a:lnSpc>
                <a:spcPts val="4900"/>
              </a:lnSpc>
            </a:pPr>
            <a:r>
              <a:rPr lang="en-US" sz="3500">
                <a:solidFill>
                  <a:srgbClr val="3E9AFF"/>
                </a:solidFill>
                <a:latin typeface="Lato"/>
              </a:rPr>
              <a:t> 1.2 Suggested Solution</a:t>
            </a:r>
          </a:p>
          <a:p>
            <a:pPr algn="l">
              <a:lnSpc>
                <a:spcPts val="4900"/>
              </a:lnSpc>
            </a:pPr>
            <a:r>
              <a:rPr lang="en-US" sz="3500">
                <a:solidFill>
                  <a:srgbClr val="3E9AFF"/>
                </a:solidFill>
                <a:latin typeface="Lato"/>
              </a:rPr>
              <a:t> 1.3 Project aim and Objectives</a:t>
            </a:r>
          </a:p>
          <a:p>
            <a:pPr algn="l">
              <a:lnSpc>
                <a:spcPts val="4900"/>
              </a:lnSpc>
            </a:pPr>
          </a:p>
          <a:p>
            <a:pPr algn="l" marL="0" indent="0" lvl="0">
              <a:lnSpc>
                <a:spcPts val="4900"/>
              </a:lnSpc>
              <a:spcBef>
                <a:spcPct val="0"/>
              </a:spcBef>
            </a:pPr>
          </a:p>
        </p:txBody>
      </p:sp>
      <p:sp>
        <p:nvSpPr>
          <p:cNvPr name="AutoShape 3" id="3"/>
          <p:cNvSpPr/>
          <p:nvPr/>
        </p:nvSpPr>
        <p:spPr>
          <a:xfrm>
            <a:off x="6642827" y="4648216"/>
            <a:ext cx="4863343" cy="0"/>
          </a:xfrm>
          <a:prstGeom prst="line">
            <a:avLst/>
          </a:prstGeom>
          <a:ln cap="flat" w="38100">
            <a:solidFill>
              <a:srgbClr val="007AFF"/>
            </a:solidFill>
            <a:prstDash val="solid"/>
            <a:headEnd type="none" len="sm" w="sm"/>
            <a:tailEnd type="none" len="sm" w="sm"/>
          </a:ln>
        </p:spPr>
      </p:sp>
      <p:sp>
        <p:nvSpPr>
          <p:cNvPr name="AutoShape 4" id="4"/>
          <p:cNvSpPr/>
          <p:nvPr/>
        </p:nvSpPr>
        <p:spPr>
          <a:xfrm>
            <a:off x="6642827" y="5238750"/>
            <a:ext cx="4863343" cy="0"/>
          </a:xfrm>
          <a:prstGeom prst="line">
            <a:avLst/>
          </a:prstGeom>
          <a:ln cap="flat" w="38100">
            <a:solidFill>
              <a:srgbClr val="007AFF"/>
            </a:solidFill>
            <a:prstDash val="solid"/>
            <a:headEnd type="none" len="sm" w="sm"/>
            <a:tailEnd type="none" len="sm" w="sm"/>
          </a:ln>
        </p:spPr>
      </p:sp>
      <p:sp>
        <p:nvSpPr>
          <p:cNvPr name="AutoShape 5" id="5"/>
          <p:cNvSpPr/>
          <p:nvPr/>
        </p:nvSpPr>
        <p:spPr>
          <a:xfrm flipV="true">
            <a:off x="6642827" y="5836734"/>
            <a:ext cx="6352869" cy="19050"/>
          </a:xfrm>
          <a:prstGeom prst="line">
            <a:avLst/>
          </a:prstGeom>
          <a:ln cap="flat" w="38100">
            <a:solidFill>
              <a:srgbClr val="007AFF"/>
            </a:solidFill>
            <a:prstDash val="solid"/>
            <a:headEnd type="none" len="sm" w="sm"/>
            <a:tailEnd type="none" len="sm" w="sm"/>
          </a:ln>
        </p:spPr>
      </p:sp>
      <p:sp>
        <p:nvSpPr>
          <p:cNvPr name="Freeform 6" id="6"/>
          <p:cNvSpPr/>
          <p:nvPr/>
        </p:nvSpPr>
        <p:spPr>
          <a:xfrm flipH="false" flipV="false" rot="0">
            <a:off x="4964018" y="3067313"/>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037707" y="2848238"/>
            <a:ext cx="5840205"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Introduction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7707" y="2848238"/>
            <a:ext cx="7911576"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Data Gathering</a:t>
            </a:r>
          </a:p>
        </p:txBody>
      </p:sp>
      <p:sp>
        <p:nvSpPr>
          <p:cNvPr name="TextBox 3" id="3"/>
          <p:cNvSpPr txBox="true"/>
          <p:nvPr/>
        </p:nvSpPr>
        <p:spPr>
          <a:xfrm rot="0">
            <a:off x="6642827" y="4228597"/>
            <a:ext cx="9424376" cy="246380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2.1 Similar applications</a:t>
            </a:r>
          </a:p>
          <a:p>
            <a:pPr algn="l">
              <a:lnSpc>
                <a:spcPts val="4900"/>
              </a:lnSpc>
            </a:pPr>
            <a:r>
              <a:rPr lang="en-US" sz="3500">
                <a:solidFill>
                  <a:srgbClr val="000000"/>
                </a:solidFill>
                <a:latin typeface="Lato"/>
              </a:rPr>
              <a:t> 2.2 Survey Analysis</a:t>
            </a:r>
          </a:p>
          <a:p>
            <a:pPr algn="l">
              <a:lnSpc>
                <a:spcPts val="4900"/>
              </a:lnSpc>
            </a:pPr>
            <a:r>
              <a:rPr lang="en-US" sz="3500">
                <a:solidFill>
                  <a:srgbClr val="000000"/>
                </a:solidFill>
                <a:latin typeface="Lato"/>
              </a:rPr>
              <a:t> 2.3 System High-Level Design</a:t>
            </a: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7911576"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Data Gathering</a:t>
            </a:r>
          </a:p>
        </p:txBody>
      </p:sp>
      <p:sp>
        <p:nvSpPr>
          <p:cNvPr name="TextBox 3" id="3"/>
          <p:cNvSpPr txBox="true"/>
          <p:nvPr/>
        </p:nvSpPr>
        <p:spPr>
          <a:xfrm rot="0">
            <a:off x="6642827" y="4228597"/>
            <a:ext cx="9424376" cy="246380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2.1 Similar applications</a:t>
            </a:r>
          </a:p>
          <a:p>
            <a:pPr algn="l">
              <a:lnSpc>
                <a:spcPts val="4900"/>
              </a:lnSpc>
            </a:pPr>
            <a:r>
              <a:rPr lang="en-US" sz="3500">
                <a:solidFill>
                  <a:srgbClr val="000000"/>
                </a:solidFill>
                <a:latin typeface="Lato"/>
              </a:rPr>
              <a:t> 2.2 Survey Analysis</a:t>
            </a:r>
          </a:p>
          <a:p>
            <a:pPr algn="l">
              <a:lnSpc>
                <a:spcPts val="4900"/>
              </a:lnSpc>
            </a:pPr>
            <a:r>
              <a:rPr lang="en-US" sz="3500">
                <a:solidFill>
                  <a:srgbClr val="000000"/>
                </a:solidFill>
                <a:latin typeface="Lato"/>
              </a:rPr>
              <a:t> 2.3 System High-Level Design</a:t>
            </a: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2</a:t>
              </a:r>
            </a:p>
          </p:txBody>
        </p:sp>
      </p:grpSp>
      <p:sp>
        <p:nvSpPr>
          <p:cNvPr name="Freeform 8" id="8"/>
          <p:cNvSpPr/>
          <p:nvPr/>
        </p:nvSpPr>
        <p:spPr>
          <a:xfrm flipH="false" flipV="false" rot="84201">
            <a:off x="5584907" y="4369478"/>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9732" y="2688960"/>
            <a:ext cx="817279" cy="817276"/>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086" t="0" r="-3086" b="0"/>
              </a:stretch>
            </a:blipFill>
          </p:spPr>
        </p:sp>
      </p:grpSp>
      <p:grpSp>
        <p:nvGrpSpPr>
          <p:cNvPr name="Group 4" id="4"/>
          <p:cNvGrpSpPr>
            <a:grpSpLocks noChangeAspect="true"/>
          </p:cNvGrpSpPr>
          <p:nvPr/>
        </p:nvGrpSpPr>
        <p:grpSpPr>
          <a:xfrm rot="0">
            <a:off x="1097446" y="3983190"/>
            <a:ext cx="705965" cy="70596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49" t="0" r="-549" b="0"/>
              </a:stretch>
            </a:blipFill>
          </p:spPr>
        </p:sp>
      </p:grpSp>
      <p:grpSp>
        <p:nvGrpSpPr>
          <p:cNvPr name="Group 6" id="6"/>
          <p:cNvGrpSpPr>
            <a:grpSpLocks noChangeAspect="true"/>
          </p:cNvGrpSpPr>
          <p:nvPr/>
        </p:nvGrpSpPr>
        <p:grpSpPr>
          <a:xfrm rot="0">
            <a:off x="1144176" y="5156508"/>
            <a:ext cx="631764" cy="631762"/>
            <a:chOff x="0" y="0"/>
            <a:chExt cx="6350000" cy="6349975"/>
          </a:xfrm>
        </p:grpSpPr>
        <p:sp>
          <p:nvSpPr>
            <p:cNvPr name="Freeform 7" id="7"/>
            <p:cNvSpPr/>
            <p:nvPr/>
          </p:nvSpPr>
          <p:spPr>
            <a:xfrm flipH="false" flipV="false" rot="-10800000">
              <a:off x="0" y="0"/>
              <a:ext cx="6350000" cy="6349974"/>
            </a:xfrm>
            <a:custGeom>
              <a:avLst/>
              <a:gdLst/>
              <a:ahLst/>
              <a:cxnLst/>
              <a:rect r="r" b="b" t="t" l="l"/>
              <a:pathLst>
                <a:path h="6349974" w="6350000">
                  <a:moveTo>
                    <a:pt x="0" y="3174949"/>
                  </a:moveTo>
                  <a:cubicBezTo>
                    <a:pt x="0" y="1421523"/>
                    <a:pt x="1421524" y="0"/>
                    <a:pt x="3175000" y="0"/>
                  </a:cubicBezTo>
                  <a:cubicBezTo>
                    <a:pt x="4928502" y="0"/>
                    <a:pt x="6350000" y="1421524"/>
                    <a:pt x="6350000" y="3174949"/>
                  </a:cubicBezTo>
                  <a:cubicBezTo>
                    <a:pt x="6350000" y="4928463"/>
                    <a:pt x="4928502" y="6349974"/>
                    <a:pt x="3175000" y="6349974"/>
                  </a:cubicBezTo>
                  <a:cubicBezTo>
                    <a:pt x="1421499" y="6349974"/>
                    <a:pt x="0" y="4928463"/>
                    <a:pt x="0" y="3174949"/>
                  </a:cubicBezTo>
                  <a:close/>
                </a:path>
              </a:pathLst>
            </a:custGeom>
            <a:blipFill>
              <a:blip r:embed="rId4"/>
              <a:stretch>
                <a:fillRect l="0" t="0" r="0" b="0"/>
              </a:stretch>
            </a:blipFill>
          </p:spPr>
        </p:sp>
      </p:grpSp>
      <p:grpSp>
        <p:nvGrpSpPr>
          <p:cNvPr name="Group 8" id="8"/>
          <p:cNvGrpSpPr>
            <a:grpSpLocks noChangeAspect="true"/>
          </p:cNvGrpSpPr>
          <p:nvPr/>
        </p:nvGrpSpPr>
        <p:grpSpPr>
          <a:xfrm rot="0">
            <a:off x="1151882" y="6368665"/>
            <a:ext cx="652980" cy="652977"/>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8904" r="0" b="-8904"/>
              </a:stretch>
            </a:blipFill>
          </p:spPr>
        </p:sp>
      </p:grpSp>
      <p:grpSp>
        <p:nvGrpSpPr>
          <p:cNvPr name="Group 10" id="10"/>
          <p:cNvGrpSpPr>
            <a:grpSpLocks noChangeAspect="true"/>
          </p:cNvGrpSpPr>
          <p:nvPr/>
        </p:nvGrpSpPr>
        <p:grpSpPr>
          <a:xfrm rot="0">
            <a:off x="1167738" y="7511555"/>
            <a:ext cx="621267" cy="621265"/>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175" t="0" r="-24175" b="0"/>
              </a:stretch>
            </a:blipFill>
          </p:spPr>
        </p:sp>
      </p:grpSp>
      <p:sp>
        <p:nvSpPr>
          <p:cNvPr name="AutoShape 12" id="12"/>
          <p:cNvSpPr/>
          <p:nvPr/>
        </p:nvSpPr>
        <p:spPr>
          <a:xfrm>
            <a:off x="748870" y="3839238"/>
            <a:ext cx="16430012" cy="0"/>
          </a:xfrm>
          <a:prstGeom prst="line">
            <a:avLst/>
          </a:prstGeom>
          <a:ln cap="flat" w="9525">
            <a:solidFill>
              <a:srgbClr val="000000">
                <a:alpha val="49804"/>
              </a:srgbClr>
            </a:solidFill>
            <a:prstDash val="solid"/>
            <a:headEnd type="none" len="sm" w="sm"/>
            <a:tailEnd type="none" len="sm" w="sm"/>
          </a:ln>
        </p:spPr>
      </p:sp>
      <p:sp>
        <p:nvSpPr>
          <p:cNvPr name="AutoShape 13" id="13"/>
          <p:cNvSpPr/>
          <p:nvPr/>
        </p:nvSpPr>
        <p:spPr>
          <a:xfrm>
            <a:off x="748870" y="4999569"/>
            <a:ext cx="16430012" cy="0"/>
          </a:xfrm>
          <a:prstGeom prst="line">
            <a:avLst/>
          </a:prstGeom>
          <a:ln cap="flat" w="9525">
            <a:solidFill>
              <a:srgbClr val="000000">
                <a:alpha val="49804"/>
              </a:srgbClr>
            </a:solidFill>
            <a:prstDash val="solid"/>
            <a:headEnd type="none" len="sm" w="sm"/>
            <a:tailEnd type="none" len="sm" w="sm"/>
          </a:ln>
        </p:spPr>
      </p:sp>
      <p:sp>
        <p:nvSpPr>
          <p:cNvPr name="AutoShape 14" id="14"/>
          <p:cNvSpPr/>
          <p:nvPr/>
        </p:nvSpPr>
        <p:spPr>
          <a:xfrm>
            <a:off x="748870" y="6169056"/>
            <a:ext cx="16430012" cy="0"/>
          </a:xfrm>
          <a:prstGeom prst="line">
            <a:avLst/>
          </a:prstGeom>
          <a:ln cap="flat" w="9525">
            <a:solidFill>
              <a:srgbClr val="000000">
                <a:alpha val="49804"/>
              </a:srgbClr>
            </a:solidFill>
            <a:prstDash val="solid"/>
            <a:headEnd type="none" len="sm" w="sm"/>
            <a:tailEnd type="none" len="sm" w="sm"/>
          </a:ln>
        </p:spPr>
      </p:sp>
      <p:sp>
        <p:nvSpPr>
          <p:cNvPr name="AutoShape 15" id="15"/>
          <p:cNvSpPr/>
          <p:nvPr/>
        </p:nvSpPr>
        <p:spPr>
          <a:xfrm>
            <a:off x="748870" y="7338543"/>
            <a:ext cx="16430012" cy="0"/>
          </a:xfrm>
          <a:prstGeom prst="line">
            <a:avLst/>
          </a:prstGeom>
          <a:ln cap="flat" w="9525">
            <a:solidFill>
              <a:srgbClr val="000000">
                <a:alpha val="49804"/>
              </a:srgbClr>
            </a:solidFill>
            <a:prstDash val="solid"/>
            <a:headEnd type="none" len="sm" w="sm"/>
            <a:tailEnd type="none" len="sm" w="sm"/>
          </a:ln>
        </p:spPr>
      </p:sp>
      <p:sp>
        <p:nvSpPr>
          <p:cNvPr name="AutoShape 16" id="16"/>
          <p:cNvSpPr/>
          <p:nvPr/>
        </p:nvSpPr>
        <p:spPr>
          <a:xfrm>
            <a:off x="748870" y="8508031"/>
            <a:ext cx="16430012" cy="0"/>
          </a:xfrm>
          <a:prstGeom prst="line">
            <a:avLst/>
          </a:prstGeom>
          <a:ln cap="flat" w="9525">
            <a:solidFill>
              <a:srgbClr val="000000">
                <a:alpha val="49804"/>
              </a:srgbClr>
            </a:solidFill>
            <a:prstDash val="solid"/>
            <a:headEnd type="none" len="sm" w="sm"/>
            <a:tailEnd type="none" len="sm" w="sm"/>
          </a:ln>
        </p:spPr>
      </p:sp>
      <p:sp>
        <p:nvSpPr>
          <p:cNvPr name="AutoShape 17" id="17"/>
          <p:cNvSpPr/>
          <p:nvPr/>
        </p:nvSpPr>
        <p:spPr>
          <a:xfrm>
            <a:off x="748870" y="2678908"/>
            <a:ext cx="16430012" cy="0"/>
          </a:xfrm>
          <a:prstGeom prst="line">
            <a:avLst/>
          </a:prstGeom>
          <a:ln cap="flat" w="9525">
            <a:solidFill>
              <a:srgbClr val="000000">
                <a:alpha val="49804"/>
              </a:srgbClr>
            </a:solidFill>
            <a:prstDash val="solid"/>
            <a:headEnd type="none" len="sm" w="sm"/>
            <a:tailEnd type="none" len="sm" w="sm"/>
          </a:ln>
        </p:spPr>
      </p:sp>
      <p:sp>
        <p:nvSpPr>
          <p:cNvPr name="Freeform 18" id="18"/>
          <p:cNvSpPr/>
          <p:nvPr/>
        </p:nvSpPr>
        <p:spPr>
          <a:xfrm flipH="false" flipV="false" rot="0">
            <a:off x="2591603" y="8855139"/>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6436382" y="8789735"/>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2591603" y="7768063"/>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6436382" y="7702659"/>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2591603" y="6562580"/>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591603" y="5512742"/>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2591603" y="4213817"/>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6436382" y="4148413"/>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2591603" y="3108428"/>
            <a:ext cx="454908" cy="395954"/>
          </a:xfrm>
          <a:custGeom>
            <a:avLst/>
            <a:gdLst/>
            <a:ahLst/>
            <a:cxnLst/>
            <a:rect r="r" b="b" t="t" l="l"/>
            <a:pathLst>
              <a:path h="395954" w="454908">
                <a:moveTo>
                  <a:pt x="0" y="0"/>
                </a:moveTo>
                <a:lnTo>
                  <a:pt x="454909" y="0"/>
                </a:lnTo>
                <a:lnTo>
                  <a:pt x="454909"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6436382" y="3043024"/>
            <a:ext cx="454908" cy="395954"/>
          </a:xfrm>
          <a:custGeom>
            <a:avLst/>
            <a:gdLst/>
            <a:ahLst/>
            <a:cxnLst/>
            <a:rect r="r" b="b" t="t" l="l"/>
            <a:pathLst>
              <a:path h="395954" w="454908">
                <a:moveTo>
                  <a:pt x="0" y="0"/>
                </a:moveTo>
                <a:lnTo>
                  <a:pt x="454908" y="0"/>
                </a:lnTo>
                <a:lnTo>
                  <a:pt x="454908"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5085355" y="8855139"/>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5085355" y="3108428"/>
            <a:ext cx="454908" cy="395954"/>
          </a:xfrm>
          <a:custGeom>
            <a:avLst/>
            <a:gdLst/>
            <a:ahLst/>
            <a:cxnLst/>
            <a:rect r="r" b="b" t="t" l="l"/>
            <a:pathLst>
              <a:path h="395954" w="454908">
                <a:moveTo>
                  <a:pt x="0" y="0"/>
                </a:moveTo>
                <a:lnTo>
                  <a:pt x="454908" y="0"/>
                </a:lnTo>
                <a:lnTo>
                  <a:pt x="454908"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6474262" y="8855139"/>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474262" y="3108428"/>
            <a:ext cx="454908" cy="395954"/>
          </a:xfrm>
          <a:custGeom>
            <a:avLst/>
            <a:gdLst/>
            <a:ahLst/>
            <a:cxnLst/>
            <a:rect r="r" b="b" t="t" l="l"/>
            <a:pathLst>
              <a:path h="395954" w="454908">
                <a:moveTo>
                  <a:pt x="0" y="0"/>
                </a:moveTo>
                <a:lnTo>
                  <a:pt x="454909" y="0"/>
                </a:lnTo>
                <a:lnTo>
                  <a:pt x="454909"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868794" y="8842256"/>
            <a:ext cx="454908" cy="395954"/>
          </a:xfrm>
          <a:custGeom>
            <a:avLst/>
            <a:gdLst/>
            <a:ahLst/>
            <a:cxnLst/>
            <a:rect r="r" b="b" t="t" l="l"/>
            <a:pathLst>
              <a:path h="395954" w="454908">
                <a:moveTo>
                  <a:pt x="0" y="0"/>
                </a:moveTo>
                <a:lnTo>
                  <a:pt x="454908" y="0"/>
                </a:lnTo>
                <a:lnTo>
                  <a:pt x="454908"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7868794" y="6549697"/>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7868794" y="3095544"/>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9345471" y="8823942"/>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10496466" y="8814785"/>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0">
            <a:off x="11684194" y="8789735"/>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1684194" y="7751009"/>
            <a:ext cx="454908" cy="395954"/>
          </a:xfrm>
          <a:custGeom>
            <a:avLst/>
            <a:gdLst/>
            <a:ahLst/>
            <a:cxnLst/>
            <a:rect r="r" b="b" t="t" l="l"/>
            <a:pathLst>
              <a:path h="395954" w="454908">
                <a:moveTo>
                  <a:pt x="0" y="0"/>
                </a:moveTo>
                <a:lnTo>
                  <a:pt x="454909" y="0"/>
                </a:lnTo>
                <a:lnTo>
                  <a:pt x="454909"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11670208" y="6528252"/>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0" id="40"/>
          <p:cNvSpPr/>
          <p:nvPr/>
        </p:nvSpPr>
        <p:spPr>
          <a:xfrm flipH="false" flipV="false" rot="0">
            <a:off x="13091603" y="8814785"/>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1" id="41"/>
          <p:cNvSpPr/>
          <p:nvPr/>
        </p:nvSpPr>
        <p:spPr>
          <a:xfrm flipH="false" flipV="false" rot="0">
            <a:off x="14740892" y="4179752"/>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4821922" y="8823942"/>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3" id="43"/>
          <p:cNvSpPr txBox="true"/>
          <p:nvPr/>
        </p:nvSpPr>
        <p:spPr>
          <a:xfrm rot="0">
            <a:off x="1028700" y="4700431"/>
            <a:ext cx="1193482"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a:rPr>
              <a:t>LeetCode</a:t>
            </a:r>
          </a:p>
        </p:txBody>
      </p:sp>
      <p:sp>
        <p:nvSpPr>
          <p:cNvPr name="TextBox 44" id="44"/>
          <p:cNvSpPr txBox="true"/>
          <p:nvPr/>
        </p:nvSpPr>
        <p:spPr>
          <a:xfrm rot="0">
            <a:off x="2313171" y="2041039"/>
            <a:ext cx="1888907" cy="305965"/>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Web App</a:t>
            </a:r>
          </a:p>
        </p:txBody>
      </p:sp>
      <p:sp>
        <p:nvSpPr>
          <p:cNvPr name="TextBox 45" id="45"/>
          <p:cNvSpPr txBox="true"/>
          <p:nvPr/>
        </p:nvSpPr>
        <p:spPr>
          <a:xfrm rot="0">
            <a:off x="7785564" y="2041039"/>
            <a:ext cx="697040" cy="305965"/>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Chat</a:t>
            </a:r>
          </a:p>
        </p:txBody>
      </p:sp>
      <p:sp>
        <p:nvSpPr>
          <p:cNvPr name="TextBox 46" id="46"/>
          <p:cNvSpPr txBox="true"/>
          <p:nvPr/>
        </p:nvSpPr>
        <p:spPr>
          <a:xfrm rot="0">
            <a:off x="9087583" y="1667492"/>
            <a:ext cx="1058898" cy="992011"/>
          </a:xfrm>
          <a:prstGeom prst="rect">
            <a:avLst/>
          </a:prstGeom>
        </p:spPr>
        <p:txBody>
          <a:bodyPr anchor="t" rtlCol="false" tIns="0" lIns="0" bIns="0" rIns="0">
            <a:spAutoFit/>
          </a:bodyPr>
          <a:lstStyle/>
          <a:p>
            <a:pPr algn="l" marL="0" indent="0" lvl="0">
              <a:lnSpc>
                <a:spcPts val="2699"/>
              </a:lnSpc>
            </a:pPr>
            <a:r>
              <a:rPr lang="en-US" sz="2076">
                <a:solidFill>
                  <a:srgbClr val="000000"/>
                </a:solidFill>
                <a:latin typeface="Ruda Bold"/>
              </a:rPr>
              <a:t>Shared Online Editor</a:t>
            </a:r>
          </a:p>
        </p:txBody>
      </p:sp>
      <p:sp>
        <p:nvSpPr>
          <p:cNvPr name="TextBox 47" id="47"/>
          <p:cNvSpPr txBox="true"/>
          <p:nvPr/>
        </p:nvSpPr>
        <p:spPr>
          <a:xfrm rot="0">
            <a:off x="11335639" y="1850087"/>
            <a:ext cx="930073" cy="617298"/>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Rating Grapgh</a:t>
            </a:r>
          </a:p>
        </p:txBody>
      </p:sp>
      <p:sp>
        <p:nvSpPr>
          <p:cNvPr name="TextBox 48" id="48"/>
          <p:cNvSpPr txBox="true"/>
          <p:nvPr/>
        </p:nvSpPr>
        <p:spPr>
          <a:xfrm rot="0">
            <a:off x="12596303" y="1750277"/>
            <a:ext cx="1361172" cy="928630"/>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create teams with other users</a:t>
            </a:r>
          </a:p>
        </p:txBody>
      </p:sp>
      <p:sp>
        <p:nvSpPr>
          <p:cNvPr name="TextBox 49" id="49"/>
          <p:cNvSpPr txBox="true"/>
          <p:nvPr/>
        </p:nvSpPr>
        <p:spPr>
          <a:xfrm rot="0">
            <a:off x="14210760" y="1864737"/>
            <a:ext cx="1849529" cy="617298"/>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Recommenda-tion system</a:t>
            </a:r>
          </a:p>
        </p:txBody>
      </p:sp>
      <p:sp>
        <p:nvSpPr>
          <p:cNvPr name="TextBox 50" id="50"/>
          <p:cNvSpPr txBox="true"/>
          <p:nvPr/>
        </p:nvSpPr>
        <p:spPr>
          <a:xfrm rot="0">
            <a:off x="6276740" y="1937992"/>
            <a:ext cx="990080" cy="586203"/>
          </a:xfrm>
          <a:prstGeom prst="rect">
            <a:avLst/>
          </a:prstGeom>
        </p:spPr>
        <p:txBody>
          <a:bodyPr anchor="t" rtlCol="false" tIns="0" lIns="0" bIns="0" rIns="0">
            <a:spAutoFit/>
          </a:bodyPr>
          <a:lstStyle/>
          <a:p>
            <a:pPr algn="l" marL="0" indent="0" lvl="0">
              <a:lnSpc>
                <a:spcPts val="2394"/>
              </a:lnSpc>
            </a:pPr>
            <a:r>
              <a:rPr lang="en-US" sz="1842">
                <a:solidFill>
                  <a:srgbClr val="000000"/>
                </a:solidFill>
                <a:latin typeface="Ruda Bold"/>
              </a:rPr>
              <a:t>Virtual  contests</a:t>
            </a:r>
          </a:p>
        </p:txBody>
      </p:sp>
      <p:sp>
        <p:nvSpPr>
          <p:cNvPr name="TextBox 51" id="51"/>
          <p:cNvSpPr txBox="true"/>
          <p:nvPr/>
        </p:nvSpPr>
        <p:spPr>
          <a:xfrm rot="0">
            <a:off x="4740080" y="2093659"/>
            <a:ext cx="1066588" cy="305965"/>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 </a:t>
            </a:r>
            <a:r>
              <a:rPr lang="en-US" sz="1922">
                <a:solidFill>
                  <a:srgbClr val="000000"/>
                </a:solidFill>
                <a:latin typeface="Ruda Bold"/>
              </a:rPr>
              <a:t>Contest</a:t>
            </a:r>
          </a:p>
        </p:txBody>
      </p:sp>
      <p:sp>
        <p:nvSpPr>
          <p:cNvPr name="AutoShape 52" id="52"/>
          <p:cNvSpPr/>
          <p:nvPr/>
        </p:nvSpPr>
        <p:spPr>
          <a:xfrm>
            <a:off x="3353266" y="1702432"/>
            <a:ext cx="0" cy="7676687"/>
          </a:xfrm>
          <a:prstGeom prst="line">
            <a:avLst/>
          </a:prstGeom>
          <a:ln cap="flat" w="9525">
            <a:solidFill>
              <a:srgbClr val="000000">
                <a:alpha val="49804"/>
              </a:srgbClr>
            </a:solidFill>
            <a:prstDash val="solid"/>
            <a:headEnd type="none" len="sm" w="sm"/>
            <a:tailEnd type="none" len="sm" w="sm"/>
          </a:ln>
        </p:spPr>
      </p:sp>
      <p:sp>
        <p:nvSpPr>
          <p:cNvPr name="AutoShape 53" id="53"/>
          <p:cNvSpPr/>
          <p:nvPr/>
        </p:nvSpPr>
        <p:spPr>
          <a:xfrm>
            <a:off x="2222182" y="1702432"/>
            <a:ext cx="0" cy="7676687"/>
          </a:xfrm>
          <a:prstGeom prst="line">
            <a:avLst/>
          </a:prstGeom>
          <a:ln cap="flat" w="9525">
            <a:solidFill>
              <a:srgbClr val="000000">
                <a:alpha val="49804"/>
              </a:srgbClr>
            </a:solidFill>
            <a:prstDash val="solid"/>
            <a:headEnd type="none" len="sm" w="sm"/>
            <a:tailEnd type="none" len="sm" w="sm"/>
          </a:ln>
        </p:spPr>
      </p:sp>
      <p:sp>
        <p:nvSpPr>
          <p:cNvPr name="AutoShape 54" id="54"/>
          <p:cNvSpPr/>
          <p:nvPr/>
        </p:nvSpPr>
        <p:spPr>
          <a:xfrm>
            <a:off x="4425915" y="1718032"/>
            <a:ext cx="0" cy="7676687"/>
          </a:xfrm>
          <a:prstGeom prst="line">
            <a:avLst/>
          </a:prstGeom>
          <a:ln cap="flat" w="9525">
            <a:solidFill>
              <a:srgbClr val="000000">
                <a:alpha val="49804"/>
              </a:srgbClr>
            </a:solidFill>
            <a:prstDash val="solid"/>
            <a:headEnd type="none" len="sm" w="sm"/>
            <a:tailEnd type="none" len="sm" w="sm"/>
          </a:ln>
        </p:spPr>
      </p:sp>
      <p:sp>
        <p:nvSpPr>
          <p:cNvPr name="AutoShape 55" id="55"/>
          <p:cNvSpPr/>
          <p:nvPr/>
        </p:nvSpPr>
        <p:spPr>
          <a:xfrm>
            <a:off x="6154330" y="1702432"/>
            <a:ext cx="0" cy="7676687"/>
          </a:xfrm>
          <a:prstGeom prst="line">
            <a:avLst/>
          </a:prstGeom>
          <a:ln cap="flat" w="9525">
            <a:solidFill>
              <a:srgbClr val="000000">
                <a:alpha val="49804"/>
              </a:srgbClr>
            </a:solidFill>
            <a:prstDash val="solid"/>
            <a:headEnd type="none" len="sm" w="sm"/>
            <a:tailEnd type="none" len="sm" w="sm"/>
          </a:ln>
        </p:spPr>
      </p:sp>
      <p:sp>
        <p:nvSpPr>
          <p:cNvPr name="AutoShape 56" id="56"/>
          <p:cNvSpPr/>
          <p:nvPr/>
        </p:nvSpPr>
        <p:spPr>
          <a:xfrm>
            <a:off x="7357649" y="1718032"/>
            <a:ext cx="0" cy="7676687"/>
          </a:xfrm>
          <a:prstGeom prst="line">
            <a:avLst/>
          </a:prstGeom>
          <a:ln cap="flat" w="9525">
            <a:solidFill>
              <a:srgbClr val="000000">
                <a:alpha val="49804"/>
              </a:srgbClr>
            </a:solidFill>
            <a:prstDash val="solid"/>
            <a:headEnd type="none" len="sm" w="sm"/>
            <a:tailEnd type="none" len="sm" w="sm"/>
          </a:ln>
        </p:spPr>
      </p:sp>
      <p:sp>
        <p:nvSpPr>
          <p:cNvPr name="AutoShape 57" id="57"/>
          <p:cNvSpPr/>
          <p:nvPr/>
        </p:nvSpPr>
        <p:spPr>
          <a:xfrm>
            <a:off x="8910520" y="1727189"/>
            <a:ext cx="0" cy="7676687"/>
          </a:xfrm>
          <a:prstGeom prst="line">
            <a:avLst/>
          </a:prstGeom>
          <a:ln cap="flat" w="9525">
            <a:solidFill>
              <a:srgbClr val="000000">
                <a:alpha val="49804"/>
              </a:srgbClr>
            </a:solidFill>
            <a:prstDash val="solid"/>
            <a:headEnd type="none" len="sm" w="sm"/>
            <a:tailEnd type="none" len="sm" w="sm"/>
          </a:ln>
        </p:spPr>
      </p:sp>
      <p:sp>
        <p:nvSpPr>
          <p:cNvPr name="AutoShape 58" id="58"/>
          <p:cNvSpPr/>
          <p:nvPr/>
        </p:nvSpPr>
        <p:spPr>
          <a:xfrm>
            <a:off x="10198869" y="1702432"/>
            <a:ext cx="0" cy="7676687"/>
          </a:xfrm>
          <a:prstGeom prst="line">
            <a:avLst/>
          </a:prstGeom>
          <a:ln cap="flat" w="9525">
            <a:solidFill>
              <a:srgbClr val="000000">
                <a:alpha val="49804"/>
              </a:srgbClr>
            </a:solidFill>
            <a:prstDash val="solid"/>
            <a:headEnd type="none" len="sm" w="sm"/>
            <a:tailEnd type="none" len="sm" w="sm"/>
          </a:ln>
        </p:spPr>
      </p:sp>
      <p:sp>
        <p:nvSpPr>
          <p:cNvPr name="AutoShape 59" id="59"/>
          <p:cNvSpPr/>
          <p:nvPr/>
        </p:nvSpPr>
        <p:spPr>
          <a:xfrm>
            <a:off x="11216577" y="1702432"/>
            <a:ext cx="0" cy="7676687"/>
          </a:xfrm>
          <a:prstGeom prst="line">
            <a:avLst/>
          </a:prstGeom>
          <a:ln cap="flat" w="9525">
            <a:solidFill>
              <a:srgbClr val="000000">
                <a:alpha val="49804"/>
              </a:srgbClr>
            </a:solidFill>
            <a:prstDash val="solid"/>
            <a:headEnd type="none" len="sm" w="sm"/>
            <a:tailEnd type="none" len="sm" w="sm"/>
          </a:ln>
        </p:spPr>
      </p:sp>
      <p:sp>
        <p:nvSpPr>
          <p:cNvPr name="AutoShape 60" id="60"/>
          <p:cNvSpPr/>
          <p:nvPr/>
        </p:nvSpPr>
        <p:spPr>
          <a:xfrm>
            <a:off x="12543915" y="1702432"/>
            <a:ext cx="0" cy="7676687"/>
          </a:xfrm>
          <a:prstGeom prst="line">
            <a:avLst/>
          </a:prstGeom>
          <a:ln cap="flat" w="9525">
            <a:solidFill>
              <a:srgbClr val="000000">
                <a:alpha val="49804"/>
              </a:srgbClr>
            </a:solidFill>
            <a:prstDash val="solid"/>
            <a:headEnd type="none" len="sm" w="sm"/>
            <a:tailEnd type="none" len="sm" w="sm"/>
          </a:ln>
        </p:spPr>
      </p:sp>
      <p:sp>
        <p:nvSpPr>
          <p:cNvPr name="AutoShape 61" id="61"/>
          <p:cNvSpPr/>
          <p:nvPr/>
        </p:nvSpPr>
        <p:spPr>
          <a:xfrm>
            <a:off x="13995574" y="1702432"/>
            <a:ext cx="0" cy="7676687"/>
          </a:xfrm>
          <a:prstGeom prst="line">
            <a:avLst/>
          </a:prstGeom>
          <a:ln cap="flat" w="9525">
            <a:solidFill>
              <a:srgbClr val="000000">
                <a:alpha val="49804"/>
              </a:srgbClr>
            </a:solidFill>
            <a:prstDash val="solid"/>
            <a:headEnd type="none" len="sm" w="sm"/>
            <a:tailEnd type="none" len="sm" w="sm"/>
          </a:ln>
        </p:spPr>
      </p:sp>
      <p:sp>
        <p:nvSpPr>
          <p:cNvPr name="AutoShape 62" id="62"/>
          <p:cNvSpPr/>
          <p:nvPr/>
        </p:nvSpPr>
        <p:spPr>
          <a:xfrm>
            <a:off x="16055711" y="1718032"/>
            <a:ext cx="0" cy="7676687"/>
          </a:xfrm>
          <a:prstGeom prst="line">
            <a:avLst/>
          </a:prstGeom>
          <a:ln cap="flat" w="9525">
            <a:solidFill>
              <a:srgbClr val="000000">
                <a:alpha val="49804"/>
              </a:srgbClr>
            </a:solidFill>
            <a:prstDash val="solid"/>
            <a:headEnd type="none" len="sm" w="sm"/>
            <a:tailEnd type="none" len="sm" w="sm"/>
          </a:ln>
        </p:spPr>
      </p:sp>
      <p:sp>
        <p:nvSpPr>
          <p:cNvPr name="Freeform 63" id="63"/>
          <p:cNvSpPr/>
          <p:nvPr/>
        </p:nvSpPr>
        <p:spPr>
          <a:xfrm flipH="false" flipV="false" rot="0">
            <a:off x="3631676" y="5341096"/>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4" id="64"/>
          <p:cNvSpPr/>
          <p:nvPr/>
        </p:nvSpPr>
        <p:spPr>
          <a:xfrm flipH="false" flipV="false" rot="0">
            <a:off x="6524679" y="5312134"/>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5" id="65"/>
          <p:cNvSpPr/>
          <p:nvPr/>
        </p:nvSpPr>
        <p:spPr>
          <a:xfrm flipH="false" flipV="false" rot="0">
            <a:off x="14763579" y="5285014"/>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6" id="66"/>
          <p:cNvSpPr/>
          <p:nvPr/>
        </p:nvSpPr>
        <p:spPr>
          <a:xfrm flipH="false" flipV="false" rot="0">
            <a:off x="9294175" y="4156526"/>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7" id="67"/>
          <p:cNvSpPr/>
          <p:nvPr/>
        </p:nvSpPr>
        <p:spPr>
          <a:xfrm flipH="false" flipV="false" rot="0">
            <a:off x="9294175" y="3060179"/>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8" id="68"/>
          <p:cNvSpPr/>
          <p:nvPr/>
        </p:nvSpPr>
        <p:spPr>
          <a:xfrm flipH="false" flipV="false" rot="0">
            <a:off x="14641323" y="2978140"/>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9" id="69"/>
          <p:cNvSpPr/>
          <p:nvPr/>
        </p:nvSpPr>
        <p:spPr>
          <a:xfrm flipH="false" flipV="false" rot="0">
            <a:off x="7803322" y="4148413"/>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0" id="70"/>
          <p:cNvSpPr/>
          <p:nvPr/>
        </p:nvSpPr>
        <p:spPr>
          <a:xfrm flipH="false" flipV="false" rot="0">
            <a:off x="12946750" y="4134435"/>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1" id="71"/>
          <p:cNvSpPr/>
          <p:nvPr/>
        </p:nvSpPr>
        <p:spPr>
          <a:xfrm flipH="false" flipV="false" rot="0">
            <a:off x="3631676" y="6562580"/>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2" id="72"/>
          <p:cNvSpPr/>
          <p:nvPr/>
        </p:nvSpPr>
        <p:spPr>
          <a:xfrm flipH="false" flipV="false" rot="0">
            <a:off x="6524679" y="6533618"/>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3" id="73"/>
          <p:cNvSpPr/>
          <p:nvPr/>
        </p:nvSpPr>
        <p:spPr>
          <a:xfrm flipH="false" flipV="false" rot="0">
            <a:off x="14763579" y="6506498"/>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4" id="74"/>
          <p:cNvSpPr/>
          <p:nvPr/>
        </p:nvSpPr>
        <p:spPr>
          <a:xfrm flipH="false" flipV="false" rot="0">
            <a:off x="14763579" y="7671627"/>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5" id="75"/>
          <p:cNvSpPr/>
          <p:nvPr/>
        </p:nvSpPr>
        <p:spPr>
          <a:xfrm flipH="false" flipV="false" rot="0">
            <a:off x="1140105" y="8560418"/>
            <a:ext cx="730234" cy="697882"/>
          </a:xfrm>
          <a:custGeom>
            <a:avLst/>
            <a:gdLst/>
            <a:ahLst/>
            <a:cxnLst/>
            <a:rect r="r" b="b" t="t" l="l"/>
            <a:pathLst>
              <a:path h="697882" w="730234">
                <a:moveTo>
                  <a:pt x="0" y="0"/>
                </a:moveTo>
                <a:lnTo>
                  <a:pt x="730234" y="0"/>
                </a:lnTo>
                <a:lnTo>
                  <a:pt x="730234" y="697882"/>
                </a:lnTo>
                <a:lnTo>
                  <a:pt x="0" y="697882"/>
                </a:lnTo>
                <a:lnTo>
                  <a:pt x="0" y="0"/>
                </a:lnTo>
                <a:close/>
              </a:path>
            </a:pathLst>
          </a:custGeom>
          <a:blipFill>
            <a:blip r:embed="rId11"/>
            <a:stretch>
              <a:fillRect l="0" t="0" r="0" b="0"/>
            </a:stretch>
          </a:blipFill>
        </p:spPr>
      </p:sp>
      <p:sp>
        <p:nvSpPr>
          <p:cNvPr name="Freeform 76" id="76"/>
          <p:cNvSpPr/>
          <p:nvPr/>
        </p:nvSpPr>
        <p:spPr>
          <a:xfrm flipH="false" flipV="false" rot="0">
            <a:off x="3659847" y="3016163"/>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7" id="77"/>
          <p:cNvSpPr/>
          <p:nvPr/>
        </p:nvSpPr>
        <p:spPr>
          <a:xfrm flipH="false" flipV="false" rot="0">
            <a:off x="3679494" y="4213817"/>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8" id="78"/>
          <p:cNvSpPr/>
          <p:nvPr/>
        </p:nvSpPr>
        <p:spPr>
          <a:xfrm flipH="false" flipV="false" rot="0">
            <a:off x="3659847" y="7688682"/>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9" id="79"/>
          <p:cNvSpPr/>
          <p:nvPr/>
        </p:nvSpPr>
        <p:spPr>
          <a:xfrm flipH="false" flipV="false" rot="0">
            <a:off x="3659847" y="8789735"/>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0" id="80"/>
          <p:cNvSpPr txBox="true"/>
          <p:nvPr/>
        </p:nvSpPr>
        <p:spPr>
          <a:xfrm rot="0">
            <a:off x="1270217" y="5867974"/>
            <a:ext cx="360423"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a:rPr>
              <a:t>UVa</a:t>
            </a:r>
          </a:p>
        </p:txBody>
      </p:sp>
      <p:sp>
        <p:nvSpPr>
          <p:cNvPr name="TextBox 81" id="81"/>
          <p:cNvSpPr txBox="true"/>
          <p:nvPr/>
        </p:nvSpPr>
        <p:spPr>
          <a:xfrm rot="0">
            <a:off x="1234166" y="7050694"/>
            <a:ext cx="621303"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a:rPr>
              <a:t>SPOJ</a:t>
            </a:r>
          </a:p>
        </p:txBody>
      </p:sp>
      <p:sp>
        <p:nvSpPr>
          <p:cNvPr name="TextBox 82" id="82"/>
          <p:cNvSpPr txBox="true"/>
          <p:nvPr/>
        </p:nvSpPr>
        <p:spPr>
          <a:xfrm rot="0">
            <a:off x="1039074" y="8104118"/>
            <a:ext cx="1011487"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a:rPr>
              <a:t>CodeChef</a:t>
            </a:r>
          </a:p>
        </p:txBody>
      </p:sp>
      <p:sp>
        <p:nvSpPr>
          <p:cNvPr name="TextBox 83" id="83"/>
          <p:cNvSpPr txBox="true"/>
          <p:nvPr/>
        </p:nvSpPr>
        <p:spPr>
          <a:xfrm rot="0">
            <a:off x="547399" y="298609"/>
            <a:ext cx="11166636" cy="932180"/>
          </a:xfrm>
          <a:prstGeom prst="rect">
            <a:avLst/>
          </a:prstGeom>
        </p:spPr>
        <p:txBody>
          <a:bodyPr anchor="t" rtlCol="false" tIns="0" lIns="0" bIns="0" rIns="0">
            <a:spAutoFit/>
          </a:bodyPr>
          <a:lstStyle/>
          <a:p>
            <a:pPr algn="l" marL="0" indent="0" lvl="0">
              <a:lnSpc>
                <a:spcPts val="7699"/>
              </a:lnSpc>
              <a:spcBef>
                <a:spcPct val="0"/>
              </a:spcBef>
            </a:pPr>
            <a:r>
              <a:rPr lang="en-US" sz="5499" spc="-54">
                <a:solidFill>
                  <a:srgbClr val="003E82"/>
                </a:solidFill>
                <a:latin typeface="DM Sans Bold"/>
              </a:rPr>
              <a:t>Similar apps</a:t>
            </a:r>
          </a:p>
        </p:txBody>
      </p:sp>
      <p:sp>
        <p:nvSpPr>
          <p:cNvPr name="TextBox 84" id="84"/>
          <p:cNvSpPr txBox="true"/>
          <p:nvPr/>
        </p:nvSpPr>
        <p:spPr>
          <a:xfrm rot="0">
            <a:off x="904864" y="3502000"/>
            <a:ext cx="1200716"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Bold"/>
              </a:rPr>
              <a:t>CodeForces</a:t>
            </a:r>
          </a:p>
        </p:txBody>
      </p:sp>
      <p:sp>
        <p:nvSpPr>
          <p:cNvPr name="TextBox 85" id="85"/>
          <p:cNvSpPr txBox="true"/>
          <p:nvPr/>
        </p:nvSpPr>
        <p:spPr>
          <a:xfrm rot="0">
            <a:off x="16203349" y="1683382"/>
            <a:ext cx="1279440" cy="928631"/>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Editorials and solutions</a:t>
            </a:r>
          </a:p>
        </p:txBody>
      </p:sp>
      <p:sp>
        <p:nvSpPr>
          <p:cNvPr name="TextBox 86" id="86"/>
          <p:cNvSpPr txBox="true"/>
          <p:nvPr/>
        </p:nvSpPr>
        <p:spPr>
          <a:xfrm rot="0">
            <a:off x="3502622" y="1937992"/>
            <a:ext cx="870906" cy="617298"/>
          </a:xfrm>
          <a:prstGeom prst="rect">
            <a:avLst/>
          </a:prstGeom>
        </p:spPr>
        <p:txBody>
          <a:bodyPr anchor="t" rtlCol="false" tIns="0" lIns="0" bIns="0" rIns="0">
            <a:spAutoFit/>
          </a:bodyPr>
          <a:lstStyle/>
          <a:p>
            <a:pPr algn="l" marL="0" indent="0" lvl="0">
              <a:lnSpc>
                <a:spcPts val="2499"/>
              </a:lnSpc>
            </a:pPr>
            <a:r>
              <a:rPr lang="en-US" sz="1922">
                <a:solidFill>
                  <a:srgbClr val="000000"/>
                </a:solidFill>
                <a:latin typeface="Ruda Bold"/>
              </a:rPr>
              <a:t>Mobile   App</a:t>
            </a:r>
          </a:p>
        </p:txBody>
      </p:sp>
      <p:sp>
        <p:nvSpPr>
          <p:cNvPr name="TextBox 87" id="87"/>
          <p:cNvSpPr txBox="true"/>
          <p:nvPr/>
        </p:nvSpPr>
        <p:spPr>
          <a:xfrm rot="0">
            <a:off x="972629" y="9334500"/>
            <a:ext cx="1011487" cy="237225"/>
          </a:xfrm>
          <a:prstGeom prst="rect">
            <a:avLst/>
          </a:prstGeom>
        </p:spPr>
        <p:txBody>
          <a:bodyPr anchor="t" rtlCol="false" tIns="0" lIns="0" bIns="0" rIns="0">
            <a:spAutoFit/>
          </a:bodyPr>
          <a:lstStyle/>
          <a:p>
            <a:pPr algn="l" marL="0" indent="0" lvl="0">
              <a:lnSpc>
                <a:spcPts val="1999"/>
              </a:lnSpc>
            </a:pPr>
            <a:r>
              <a:rPr lang="en-US" sz="1538">
                <a:solidFill>
                  <a:srgbClr val="000000"/>
                </a:solidFill>
                <a:latin typeface="Ruda"/>
              </a:rPr>
              <a:t>CollabCode</a:t>
            </a:r>
          </a:p>
        </p:txBody>
      </p:sp>
      <p:sp>
        <p:nvSpPr>
          <p:cNvPr name="Freeform 88" id="88"/>
          <p:cNvSpPr/>
          <p:nvPr/>
        </p:nvSpPr>
        <p:spPr>
          <a:xfrm flipH="false" flipV="false" rot="0">
            <a:off x="5045920" y="4294052"/>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9" id="89"/>
          <p:cNvSpPr/>
          <p:nvPr/>
        </p:nvSpPr>
        <p:spPr>
          <a:xfrm flipH="false" flipV="false" rot="0">
            <a:off x="5062668" y="6612999"/>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0" id="90"/>
          <p:cNvSpPr/>
          <p:nvPr/>
        </p:nvSpPr>
        <p:spPr>
          <a:xfrm flipH="false" flipV="false" rot="0">
            <a:off x="5006626" y="5436633"/>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1" id="91"/>
          <p:cNvSpPr/>
          <p:nvPr/>
        </p:nvSpPr>
        <p:spPr>
          <a:xfrm flipH="false" flipV="false" rot="0">
            <a:off x="5085355" y="7768063"/>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2" id="92"/>
          <p:cNvSpPr/>
          <p:nvPr/>
        </p:nvSpPr>
        <p:spPr>
          <a:xfrm flipH="false" flipV="false" rot="0">
            <a:off x="6501993" y="7771931"/>
            <a:ext cx="454908" cy="395954"/>
          </a:xfrm>
          <a:custGeom>
            <a:avLst/>
            <a:gdLst/>
            <a:ahLst/>
            <a:cxnLst/>
            <a:rect r="r" b="b" t="t" l="l"/>
            <a:pathLst>
              <a:path h="395954" w="454908">
                <a:moveTo>
                  <a:pt x="0" y="0"/>
                </a:moveTo>
                <a:lnTo>
                  <a:pt x="454908" y="0"/>
                </a:lnTo>
                <a:lnTo>
                  <a:pt x="454908"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3" id="93"/>
          <p:cNvSpPr/>
          <p:nvPr/>
        </p:nvSpPr>
        <p:spPr>
          <a:xfrm flipH="false" flipV="false" rot="0">
            <a:off x="6474262" y="4272626"/>
            <a:ext cx="454908" cy="395954"/>
          </a:xfrm>
          <a:custGeom>
            <a:avLst/>
            <a:gdLst/>
            <a:ahLst/>
            <a:cxnLst/>
            <a:rect r="r" b="b" t="t" l="l"/>
            <a:pathLst>
              <a:path h="395954" w="454908">
                <a:moveTo>
                  <a:pt x="0" y="0"/>
                </a:moveTo>
                <a:lnTo>
                  <a:pt x="454909" y="0"/>
                </a:lnTo>
                <a:lnTo>
                  <a:pt x="454909"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4" id="94"/>
          <p:cNvSpPr/>
          <p:nvPr/>
        </p:nvSpPr>
        <p:spPr>
          <a:xfrm flipH="false" flipV="false" rot="0">
            <a:off x="7868794" y="7657485"/>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5" id="95"/>
          <p:cNvSpPr/>
          <p:nvPr/>
        </p:nvSpPr>
        <p:spPr>
          <a:xfrm flipH="false" flipV="false" rot="0">
            <a:off x="7829500" y="5402164"/>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6" id="96"/>
          <p:cNvSpPr/>
          <p:nvPr/>
        </p:nvSpPr>
        <p:spPr>
          <a:xfrm flipH="false" flipV="false" rot="0">
            <a:off x="9325824" y="5312134"/>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7" id="97"/>
          <p:cNvSpPr/>
          <p:nvPr/>
        </p:nvSpPr>
        <p:spPr>
          <a:xfrm flipH="false" flipV="false" rot="0">
            <a:off x="9294175" y="6497176"/>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8" id="98"/>
          <p:cNvSpPr/>
          <p:nvPr/>
        </p:nvSpPr>
        <p:spPr>
          <a:xfrm flipH="false" flipV="false" rot="0">
            <a:off x="9294175" y="7692549"/>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9" id="99"/>
          <p:cNvSpPr/>
          <p:nvPr/>
        </p:nvSpPr>
        <p:spPr>
          <a:xfrm flipH="false" flipV="false" rot="0">
            <a:off x="11684194" y="4138194"/>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0" id="100"/>
          <p:cNvSpPr/>
          <p:nvPr/>
        </p:nvSpPr>
        <p:spPr>
          <a:xfrm flipH="false" flipV="false" rot="0">
            <a:off x="11630914" y="5393007"/>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1" id="101"/>
          <p:cNvSpPr/>
          <p:nvPr/>
        </p:nvSpPr>
        <p:spPr>
          <a:xfrm flipH="false" flipV="false" rot="0">
            <a:off x="11652792" y="3110282"/>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2" id="102"/>
          <p:cNvSpPr txBox="true"/>
          <p:nvPr/>
        </p:nvSpPr>
        <p:spPr>
          <a:xfrm rot="0">
            <a:off x="10368037" y="1963040"/>
            <a:ext cx="679371" cy="347218"/>
          </a:xfrm>
          <a:prstGeom prst="rect">
            <a:avLst/>
          </a:prstGeom>
        </p:spPr>
        <p:txBody>
          <a:bodyPr anchor="t" rtlCol="false" tIns="0" lIns="0" bIns="0" rIns="0">
            <a:spAutoFit/>
          </a:bodyPr>
          <a:lstStyle/>
          <a:p>
            <a:pPr algn="ctr">
              <a:lnSpc>
                <a:spcPts val="2911"/>
              </a:lnSpc>
              <a:spcBef>
                <a:spcPct val="0"/>
              </a:spcBef>
            </a:pPr>
            <a:r>
              <a:rPr lang="en-US" sz="2079">
                <a:solidFill>
                  <a:srgbClr val="000000"/>
                </a:solidFill>
                <a:latin typeface="Ruda Bold"/>
              </a:rPr>
              <a:t>Blogs</a:t>
            </a:r>
          </a:p>
        </p:txBody>
      </p:sp>
      <p:sp>
        <p:nvSpPr>
          <p:cNvPr name="Freeform 103" id="103"/>
          <p:cNvSpPr/>
          <p:nvPr/>
        </p:nvSpPr>
        <p:spPr>
          <a:xfrm flipH="false" flipV="false" rot="0">
            <a:off x="10508431" y="5367957"/>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4" id="104"/>
          <p:cNvSpPr/>
          <p:nvPr/>
        </p:nvSpPr>
        <p:spPr>
          <a:xfrm flipH="false" flipV="false" rot="0">
            <a:off x="10460622" y="6483199"/>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5" id="105"/>
          <p:cNvSpPr/>
          <p:nvPr/>
        </p:nvSpPr>
        <p:spPr>
          <a:xfrm flipH="false" flipV="false" rot="0">
            <a:off x="10460622" y="7702659"/>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6" id="106"/>
          <p:cNvSpPr/>
          <p:nvPr/>
        </p:nvSpPr>
        <p:spPr>
          <a:xfrm flipH="false" flipV="false" rot="0">
            <a:off x="10506588" y="3133722"/>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7" id="107"/>
          <p:cNvSpPr/>
          <p:nvPr/>
        </p:nvSpPr>
        <p:spPr>
          <a:xfrm flipH="false" flipV="false" rot="0">
            <a:off x="12986828" y="5312134"/>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8" id="108"/>
          <p:cNvSpPr/>
          <p:nvPr/>
        </p:nvSpPr>
        <p:spPr>
          <a:xfrm flipH="false" flipV="false" rot="0">
            <a:off x="12986828" y="6505503"/>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9" id="109"/>
          <p:cNvSpPr/>
          <p:nvPr/>
        </p:nvSpPr>
        <p:spPr>
          <a:xfrm flipH="false" flipV="false" rot="0">
            <a:off x="13006474" y="3057522"/>
            <a:ext cx="454908" cy="395954"/>
          </a:xfrm>
          <a:custGeom>
            <a:avLst/>
            <a:gdLst/>
            <a:ahLst/>
            <a:cxnLst/>
            <a:rect r="r" b="b" t="t" l="l"/>
            <a:pathLst>
              <a:path h="395954" w="454908">
                <a:moveTo>
                  <a:pt x="0" y="0"/>
                </a:moveTo>
                <a:lnTo>
                  <a:pt x="454909" y="0"/>
                </a:lnTo>
                <a:lnTo>
                  <a:pt x="454909"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0" id="110"/>
          <p:cNvSpPr/>
          <p:nvPr/>
        </p:nvSpPr>
        <p:spPr>
          <a:xfrm flipH="false" flipV="false" rot="0">
            <a:off x="16416735" y="5333352"/>
            <a:ext cx="494202" cy="554717"/>
          </a:xfrm>
          <a:custGeom>
            <a:avLst/>
            <a:gdLst/>
            <a:ahLst/>
            <a:cxnLst/>
            <a:rect r="r" b="b" t="t" l="l"/>
            <a:pathLst>
              <a:path h="554717" w="494202">
                <a:moveTo>
                  <a:pt x="0" y="0"/>
                </a:moveTo>
                <a:lnTo>
                  <a:pt x="494202" y="0"/>
                </a:lnTo>
                <a:lnTo>
                  <a:pt x="494202" y="554716"/>
                </a:lnTo>
                <a:lnTo>
                  <a:pt x="0" y="5547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1" id="111"/>
          <p:cNvSpPr/>
          <p:nvPr/>
        </p:nvSpPr>
        <p:spPr>
          <a:xfrm flipH="false" flipV="false" rot="0">
            <a:off x="16416735" y="6497176"/>
            <a:ext cx="494202" cy="554717"/>
          </a:xfrm>
          <a:custGeom>
            <a:avLst/>
            <a:gdLst/>
            <a:ahLst/>
            <a:cxnLst/>
            <a:rect r="r" b="b" t="t" l="l"/>
            <a:pathLst>
              <a:path h="554717" w="494202">
                <a:moveTo>
                  <a:pt x="0" y="0"/>
                </a:moveTo>
                <a:lnTo>
                  <a:pt x="494202" y="0"/>
                </a:lnTo>
                <a:lnTo>
                  <a:pt x="494202" y="554717"/>
                </a:lnTo>
                <a:lnTo>
                  <a:pt x="0" y="554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2" id="112"/>
          <p:cNvSpPr/>
          <p:nvPr/>
        </p:nvSpPr>
        <p:spPr>
          <a:xfrm flipH="false" flipV="false" rot="0">
            <a:off x="13082078" y="7808159"/>
            <a:ext cx="454908" cy="395954"/>
          </a:xfrm>
          <a:custGeom>
            <a:avLst/>
            <a:gdLst/>
            <a:ahLst/>
            <a:cxnLst/>
            <a:rect r="r" b="b" t="t" l="l"/>
            <a:pathLst>
              <a:path h="395954" w="454908">
                <a:moveTo>
                  <a:pt x="0" y="0"/>
                </a:moveTo>
                <a:lnTo>
                  <a:pt x="454908" y="0"/>
                </a:lnTo>
                <a:lnTo>
                  <a:pt x="454908" y="395953"/>
                </a:lnTo>
                <a:lnTo>
                  <a:pt x="0" y="395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3" id="113"/>
          <p:cNvSpPr/>
          <p:nvPr/>
        </p:nvSpPr>
        <p:spPr>
          <a:xfrm flipH="false" flipV="false" rot="0">
            <a:off x="10528078" y="4213817"/>
            <a:ext cx="454908" cy="395954"/>
          </a:xfrm>
          <a:custGeom>
            <a:avLst/>
            <a:gdLst/>
            <a:ahLst/>
            <a:cxnLst/>
            <a:rect r="r" b="b" t="t" l="l"/>
            <a:pathLst>
              <a:path h="395954" w="454908">
                <a:moveTo>
                  <a:pt x="0" y="0"/>
                </a:moveTo>
                <a:lnTo>
                  <a:pt x="454908" y="0"/>
                </a:lnTo>
                <a:lnTo>
                  <a:pt x="454908" y="395954"/>
                </a:lnTo>
                <a:lnTo>
                  <a:pt x="0" y="395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7911576"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Data Gathering</a:t>
            </a:r>
          </a:p>
        </p:txBody>
      </p:sp>
      <p:sp>
        <p:nvSpPr>
          <p:cNvPr name="TextBox 3" id="3"/>
          <p:cNvSpPr txBox="true"/>
          <p:nvPr/>
        </p:nvSpPr>
        <p:spPr>
          <a:xfrm rot="0">
            <a:off x="6642827" y="4228597"/>
            <a:ext cx="9424376" cy="2463800"/>
          </a:xfrm>
          <a:prstGeom prst="rect">
            <a:avLst/>
          </a:prstGeom>
        </p:spPr>
        <p:txBody>
          <a:bodyPr anchor="t" rtlCol="false" tIns="0" lIns="0" bIns="0" rIns="0">
            <a:spAutoFit/>
          </a:bodyPr>
          <a:lstStyle/>
          <a:p>
            <a:pPr algn="l">
              <a:lnSpc>
                <a:spcPts val="4900"/>
              </a:lnSpc>
            </a:pPr>
            <a:r>
              <a:rPr lang="en-US" sz="3500">
                <a:solidFill>
                  <a:srgbClr val="B298EF"/>
                </a:solidFill>
                <a:latin typeface="Lato"/>
              </a:rPr>
              <a:t> </a:t>
            </a:r>
            <a:r>
              <a:rPr lang="en-US" sz="3500">
                <a:solidFill>
                  <a:srgbClr val="3E9AFF"/>
                </a:solidFill>
                <a:latin typeface="Lato"/>
              </a:rPr>
              <a:t>2.1 Similar applications</a:t>
            </a:r>
          </a:p>
          <a:p>
            <a:pPr algn="l">
              <a:lnSpc>
                <a:spcPts val="4900"/>
              </a:lnSpc>
            </a:pPr>
            <a:r>
              <a:rPr lang="en-US" sz="3500">
                <a:solidFill>
                  <a:srgbClr val="000000"/>
                </a:solidFill>
                <a:latin typeface="Lato"/>
              </a:rPr>
              <a:t> 2.2 Survey Analysis</a:t>
            </a:r>
          </a:p>
          <a:p>
            <a:pPr algn="l">
              <a:lnSpc>
                <a:spcPts val="4900"/>
              </a:lnSpc>
            </a:pPr>
            <a:r>
              <a:rPr lang="en-US" sz="3500">
                <a:solidFill>
                  <a:srgbClr val="000000"/>
                </a:solidFill>
                <a:latin typeface="Lato"/>
              </a:rPr>
              <a:t> 2.3 System High-Level Design</a:t>
            </a: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2</a:t>
              </a:r>
            </a:p>
          </p:txBody>
        </p:sp>
      </p:grpSp>
      <p:sp>
        <p:nvSpPr>
          <p:cNvPr name="Freeform 8" id="8"/>
          <p:cNvSpPr/>
          <p:nvPr/>
        </p:nvSpPr>
        <p:spPr>
          <a:xfrm flipH="false" flipV="false" rot="84201">
            <a:off x="5584907" y="4896024"/>
            <a:ext cx="1050855" cy="589793"/>
          </a:xfrm>
          <a:custGeom>
            <a:avLst/>
            <a:gdLst/>
            <a:ahLst/>
            <a:cxnLst/>
            <a:rect r="r" b="b" t="t" l="l"/>
            <a:pathLst>
              <a:path h="589793" w="1050855">
                <a:moveTo>
                  <a:pt x="0" y="0"/>
                </a:moveTo>
                <a:lnTo>
                  <a:pt x="1050855" y="0"/>
                </a:lnTo>
                <a:lnTo>
                  <a:pt x="1050855" y="589793"/>
                </a:lnTo>
                <a:lnTo>
                  <a:pt x="0" y="589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6642827" y="4648216"/>
            <a:ext cx="4863343" cy="0"/>
          </a:xfrm>
          <a:prstGeom prst="line">
            <a:avLst/>
          </a:prstGeom>
          <a:ln cap="flat" w="38100">
            <a:solidFill>
              <a:srgbClr val="007A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26292"/>
            <a:ext cx="16230600" cy="7333092"/>
            <a:chOff x="0" y="0"/>
            <a:chExt cx="4274726" cy="1931349"/>
          </a:xfrm>
        </p:grpSpPr>
        <p:sp>
          <p:nvSpPr>
            <p:cNvPr name="Freeform 3" id="3"/>
            <p:cNvSpPr/>
            <p:nvPr/>
          </p:nvSpPr>
          <p:spPr>
            <a:xfrm flipH="false" flipV="false" rot="0">
              <a:off x="0" y="0"/>
              <a:ext cx="4274726" cy="1931349"/>
            </a:xfrm>
            <a:custGeom>
              <a:avLst/>
              <a:gdLst/>
              <a:ahLst/>
              <a:cxnLst/>
              <a:rect r="r" b="b" t="t" l="l"/>
              <a:pathLst>
                <a:path h="1931349" w="4274726">
                  <a:moveTo>
                    <a:pt x="24327" y="0"/>
                  </a:moveTo>
                  <a:lnTo>
                    <a:pt x="4250399" y="0"/>
                  </a:lnTo>
                  <a:cubicBezTo>
                    <a:pt x="4263834" y="0"/>
                    <a:pt x="4274726" y="10891"/>
                    <a:pt x="4274726" y="24327"/>
                  </a:cubicBezTo>
                  <a:lnTo>
                    <a:pt x="4274726" y="1907023"/>
                  </a:lnTo>
                  <a:cubicBezTo>
                    <a:pt x="4274726" y="1913474"/>
                    <a:pt x="4272163" y="1919662"/>
                    <a:pt x="4267601" y="1924224"/>
                  </a:cubicBezTo>
                  <a:cubicBezTo>
                    <a:pt x="4263039" y="1928786"/>
                    <a:pt x="4256851" y="1931349"/>
                    <a:pt x="4250399" y="1931349"/>
                  </a:cubicBezTo>
                  <a:lnTo>
                    <a:pt x="24327" y="1931349"/>
                  </a:lnTo>
                  <a:cubicBezTo>
                    <a:pt x="10891" y="1931349"/>
                    <a:pt x="0" y="1920458"/>
                    <a:pt x="0" y="1907023"/>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1959924"/>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88255"/>
            <a:ext cx="640184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Survey Analysis</a:t>
            </a:r>
          </a:p>
        </p:txBody>
      </p:sp>
      <p:sp>
        <p:nvSpPr>
          <p:cNvPr name="TextBox 6" id="6"/>
          <p:cNvSpPr txBox="true"/>
          <p:nvPr/>
        </p:nvSpPr>
        <p:spPr>
          <a:xfrm rot="0">
            <a:off x="3050336" y="3032477"/>
            <a:ext cx="3481388"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1- Age Distribution</a:t>
            </a:r>
          </a:p>
        </p:txBody>
      </p:sp>
      <p:sp>
        <p:nvSpPr>
          <p:cNvPr name="TextBox 7" id="7"/>
          <p:cNvSpPr txBox="true"/>
          <p:nvPr/>
        </p:nvSpPr>
        <p:spPr>
          <a:xfrm rot="0">
            <a:off x="10323602" y="3032477"/>
            <a:ext cx="4168259"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2- Gender Distribution</a:t>
            </a:r>
          </a:p>
        </p:txBody>
      </p:sp>
      <p:pic>
        <p:nvPicPr>
          <p:cNvPr name="Picture 8" id="8"/>
          <p:cNvPicPr>
            <a:picLocks noChangeAspect="true"/>
          </p:cNvPicPr>
          <p:nvPr/>
        </p:nvPicPr>
        <p:blipFill>
          <a:blip r:embed="rId2"/>
          <a:stretch>
            <a:fillRect/>
          </a:stretch>
        </p:blipFill>
        <p:spPr>
          <a:xfrm rot="0">
            <a:off x="2339302" y="3580227"/>
            <a:ext cx="4903455" cy="5245656"/>
          </a:xfrm>
          <a:prstGeom prst="rect">
            <a:avLst/>
          </a:prstGeom>
        </p:spPr>
      </p:pic>
      <p:pic>
        <p:nvPicPr>
          <p:cNvPr name="Picture 9" id="9"/>
          <p:cNvPicPr>
            <a:picLocks noChangeAspect="true"/>
          </p:cNvPicPr>
          <p:nvPr/>
        </p:nvPicPr>
        <p:blipFill>
          <a:blip r:embed="rId3"/>
          <a:stretch>
            <a:fillRect/>
          </a:stretch>
        </p:blipFill>
        <p:spPr>
          <a:xfrm rot="0">
            <a:off x="9817987" y="3927489"/>
            <a:ext cx="6067384" cy="4551133"/>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26292"/>
            <a:ext cx="16230600" cy="7333092"/>
            <a:chOff x="0" y="0"/>
            <a:chExt cx="4274726" cy="1931349"/>
          </a:xfrm>
        </p:grpSpPr>
        <p:sp>
          <p:nvSpPr>
            <p:cNvPr name="Freeform 3" id="3"/>
            <p:cNvSpPr/>
            <p:nvPr/>
          </p:nvSpPr>
          <p:spPr>
            <a:xfrm flipH="false" flipV="false" rot="0">
              <a:off x="0" y="0"/>
              <a:ext cx="4274726" cy="1931349"/>
            </a:xfrm>
            <a:custGeom>
              <a:avLst/>
              <a:gdLst/>
              <a:ahLst/>
              <a:cxnLst/>
              <a:rect r="r" b="b" t="t" l="l"/>
              <a:pathLst>
                <a:path h="1931349" w="4274726">
                  <a:moveTo>
                    <a:pt x="24327" y="0"/>
                  </a:moveTo>
                  <a:lnTo>
                    <a:pt x="4250399" y="0"/>
                  </a:lnTo>
                  <a:cubicBezTo>
                    <a:pt x="4263834" y="0"/>
                    <a:pt x="4274726" y="10891"/>
                    <a:pt x="4274726" y="24327"/>
                  </a:cubicBezTo>
                  <a:lnTo>
                    <a:pt x="4274726" y="1907023"/>
                  </a:lnTo>
                  <a:cubicBezTo>
                    <a:pt x="4274726" y="1913474"/>
                    <a:pt x="4272163" y="1919662"/>
                    <a:pt x="4267601" y="1924224"/>
                  </a:cubicBezTo>
                  <a:cubicBezTo>
                    <a:pt x="4263039" y="1928786"/>
                    <a:pt x="4256851" y="1931349"/>
                    <a:pt x="4250399" y="1931349"/>
                  </a:cubicBezTo>
                  <a:lnTo>
                    <a:pt x="24327" y="1931349"/>
                  </a:lnTo>
                  <a:cubicBezTo>
                    <a:pt x="10891" y="1931349"/>
                    <a:pt x="0" y="1920458"/>
                    <a:pt x="0" y="1907023"/>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1959924"/>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88255"/>
            <a:ext cx="640184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Survey Analysis</a:t>
            </a:r>
          </a:p>
        </p:txBody>
      </p:sp>
      <p:sp>
        <p:nvSpPr>
          <p:cNvPr name="TextBox 6" id="6"/>
          <p:cNvSpPr txBox="true"/>
          <p:nvPr/>
        </p:nvSpPr>
        <p:spPr>
          <a:xfrm rot="0">
            <a:off x="2228320" y="3032477"/>
            <a:ext cx="6025753"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3- College Affiliation Percentage</a:t>
            </a:r>
          </a:p>
        </p:txBody>
      </p:sp>
      <p:sp>
        <p:nvSpPr>
          <p:cNvPr name="TextBox 7" id="7"/>
          <p:cNvSpPr txBox="true"/>
          <p:nvPr/>
        </p:nvSpPr>
        <p:spPr>
          <a:xfrm rot="0">
            <a:off x="10494782" y="3032477"/>
            <a:ext cx="5144810"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4- Programming Experience</a:t>
            </a:r>
          </a:p>
        </p:txBody>
      </p:sp>
      <p:pic>
        <p:nvPicPr>
          <p:cNvPr name="Picture 8" id="8"/>
          <p:cNvPicPr>
            <a:picLocks noChangeAspect="true"/>
          </p:cNvPicPr>
          <p:nvPr/>
        </p:nvPicPr>
        <p:blipFill>
          <a:blip r:embed="rId2"/>
          <a:stretch>
            <a:fillRect/>
          </a:stretch>
        </p:blipFill>
        <p:spPr>
          <a:xfrm rot="0">
            <a:off x="2394820" y="3253807"/>
            <a:ext cx="6565788" cy="5757479"/>
          </a:xfrm>
          <a:prstGeom prst="rect">
            <a:avLst/>
          </a:prstGeom>
        </p:spPr>
      </p:pic>
      <p:pic>
        <p:nvPicPr>
          <p:cNvPr name="Picture 9" id="9"/>
          <p:cNvPicPr>
            <a:picLocks noChangeAspect="true"/>
          </p:cNvPicPr>
          <p:nvPr/>
        </p:nvPicPr>
        <p:blipFill>
          <a:blip r:embed="rId3"/>
          <a:stretch>
            <a:fillRect/>
          </a:stretch>
        </p:blipFill>
        <p:spPr>
          <a:xfrm rot="0">
            <a:off x="10293277" y="3424403"/>
            <a:ext cx="5705164" cy="5024034"/>
          </a:xfrm>
          <a:prstGeom prst="rect">
            <a:avLst/>
          </a:prstGeom>
        </p:spPr>
      </p:pic>
      <p:sp>
        <p:nvSpPr>
          <p:cNvPr name="TextBox 10" id="10"/>
          <p:cNvSpPr txBox="true"/>
          <p:nvPr/>
        </p:nvSpPr>
        <p:spPr>
          <a:xfrm rot="0">
            <a:off x="1009650" y="588255"/>
            <a:ext cx="911951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Survey Analysis cont..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26292"/>
            <a:ext cx="16230600" cy="7333092"/>
            <a:chOff x="0" y="0"/>
            <a:chExt cx="4274726" cy="1931349"/>
          </a:xfrm>
        </p:grpSpPr>
        <p:sp>
          <p:nvSpPr>
            <p:cNvPr name="Freeform 3" id="3"/>
            <p:cNvSpPr/>
            <p:nvPr/>
          </p:nvSpPr>
          <p:spPr>
            <a:xfrm flipH="false" flipV="false" rot="0">
              <a:off x="0" y="0"/>
              <a:ext cx="4274726" cy="1931349"/>
            </a:xfrm>
            <a:custGeom>
              <a:avLst/>
              <a:gdLst/>
              <a:ahLst/>
              <a:cxnLst/>
              <a:rect r="r" b="b" t="t" l="l"/>
              <a:pathLst>
                <a:path h="1931349" w="4274726">
                  <a:moveTo>
                    <a:pt x="24327" y="0"/>
                  </a:moveTo>
                  <a:lnTo>
                    <a:pt x="4250399" y="0"/>
                  </a:lnTo>
                  <a:cubicBezTo>
                    <a:pt x="4263834" y="0"/>
                    <a:pt x="4274726" y="10891"/>
                    <a:pt x="4274726" y="24327"/>
                  </a:cubicBezTo>
                  <a:lnTo>
                    <a:pt x="4274726" y="1907023"/>
                  </a:lnTo>
                  <a:cubicBezTo>
                    <a:pt x="4274726" y="1913474"/>
                    <a:pt x="4272163" y="1919662"/>
                    <a:pt x="4267601" y="1924224"/>
                  </a:cubicBezTo>
                  <a:cubicBezTo>
                    <a:pt x="4263039" y="1928786"/>
                    <a:pt x="4256851" y="1931349"/>
                    <a:pt x="4250399" y="1931349"/>
                  </a:cubicBezTo>
                  <a:lnTo>
                    <a:pt x="24327" y="1931349"/>
                  </a:lnTo>
                  <a:cubicBezTo>
                    <a:pt x="10891" y="1931349"/>
                    <a:pt x="0" y="1920458"/>
                    <a:pt x="0" y="1907023"/>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1959924"/>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88255"/>
            <a:ext cx="911951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Survey Analysis cont..</a:t>
            </a:r>
          </a:p>
        </p:txBody>
      </p:sp>
      <p:sp>
        <p:nvSpPr>
          <p:cNvPr name="TextBox 6" id="6"/>
          <p:cNvSpPr txBox="true"/>
          <p:nvPr/>
        </p:nvSpPr>
        <p:spPr>
          <a:xfrm rot="0">
            <a:off x="1835065" y="3032477"/>
            <a:ext cx="5911929"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5- Familarity with online judges </a:t>
            </a:r>
          </a:p>
        </p:txBody>
      </p:sp>
      <p:sp>
        <p:nvSpPr>
          <p:cNvPr name="TextBox 7" id="7"/>
          <p:cNvSpPr txBox="true"/>
          <p:nvPr/>
        </p:nvSpPr>
        <p:spPr>
          <a:xfrm rot="0">
            <a:off x="9233136" y="3032477"/>
            <a:ext cx="7668101"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6- Participation in Team-based Activities </a:t>
            </a:r>
          </a:p>
        </p:txBody>
      </p:sp>
      <p:pic>
        <p:nvPicPr>
          <p:cNvPr name="Picture 8" id="8"/>
          <p:cNvPicPr>
            <a:picLocks noChangeAspect="true"/>
          </p:cNvPicPr>
          <p:nvPr/>
        </p:nvPicPr>
        <p:blipFill>
          <a:blip r:embed="rId2"/>
          <a:stretch>
            <a:fillRect/>
          </a:stretch>
        </p:blipFill>
        <p:spPr>
          <a:xfrm rot="0">
            <a:off x="2860283" y="3641951"/>
            <a:ext cx="4350770" cy="4865206"/>
          </a:xfrm>
          <a:prstGeom prst="rect">
            <a:avLst/>
          </a:prstGeom>
        </p:spPr>
      </p:pic>
      <p:pic>
        <p:nvPicPr>
          <p:cNvPr name="Picture 9" id="9"/>
          <p:cNvPicPr>
            <a:picLocks noChangeAspect="true"/>
          </p:cNvPicPr>
          <p:nvPr/>
        </p:nvPicPr>
        <p:blipFill>
          <a:blip r:embed="rId3"/>
          <a:stretch>
            <a:fillRect/>
          </a:stretch>
        </p:blipFill>
        <p:spPr>
          <a:xfrm rot="0">
            <a:off x="10508521" y="4020004"/>
            <a:ext cx="4957200" cy="436610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226292"/>
            <a:ext cx="16230600" cy="7333092"/>
            <a:chOff x="0" y="0"/>
            <a:chExt cx="4274726" cy="1931349"/>
          </a:xfrm>
        </p:grpSpPr>
        <p:sp>
          <p:nvSpPr>
            <p:cNvPr name="Freeform 3" id="3"/>
            <p:cNvSpPr/>
            <p:nvPr/>
          </p:nvSpPr>
          <p:spPr>
            <a:xfrm flipH="false" flipV="false" rot="0">
              <a:off x="0" y="0"/>
              <a:ext cx="4274726" cy="1931349"/>
            </a:xfrm>
            <a:custGeom>
              <a:avLst/>
              <a:gdLst/>
              <a:ahLst/>
              <a:cxnLst/>
              <a:rect r="r" b="b" t="t" l="l"/>
              <a:pathLst>
                <a:path h="1931349" w="4274726">
                  <a:moveTo>
                    <a:pt x="24327" y="0"/>
                  </a:moveTo>
                  <a:lnTo>
                    <a:pt x="4250399" y="0"/>
                  </a:lnTo>
                  <a:cubicBezTo>
                    <a:pt x="4263834" y="0"/>
                    <a:pt x="4274726" y="10891"/>
                    <a:pt x="4274726" y="24327"/>
                  </a:cubicBezTo>
                  <a:lnTo>
                    <a:pt x="4274726" y="1907023"/>
                  </a:lnTo>
                  <a:cubicBezTo>
                    <a:pt x="4274726" y="1913474"/>
                    <a:pt x="4272163" y="1919662"/>
                    <a:pt x="4267601" y="1924224"/>
                  </a:cubicBezTo>
                  <a:cubicBezTo>
                    <a:pt x="4263039" y="1928786"/>
                    <a:pt x="4256851" y="1931349"/>
                    <a:pt x="4250399" y="1931349"/>
                  </a:cubicBezTo>
                  <a:lnTo>
                    <a:pt x="24327" y="1931349"/>
                  </a:lnTo>
                  <a:cubicBezTo>
                    <a:pt x="10891" y="1931349"/>
                    <a:pt x="0" y="1920458"/>
                    <a:pt x="0" y="1907023"/>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1959924"/>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88255"/>
            <a:ext cx="6401841" cy="1190625"/>
          </a:xfrm>
          <a:prstGeom prst="rect">
            <a:avLst/>
          </a:prstGeom>
        </p:spPr>
        <p:txBody>
          <a:bodyPr anchor="t" rtlCol="false" tIns="0" lIns="0" bIns="0" rIns="0">
            <a:spAutoFit/>
          </a:bodyPr>
          <a:lstStyle/>
          <a:p>
            <a:pPr algn="l">
              <a:lnSpc>
                <a:spcPts val="8399"/>
              </a:lnSpc>
            </a:pPr>
            <a:r>
              <a:rPr lang="en-US" sz="6999">
                <a:solidFill>
                  <a:srgbClr val="000000"/>
                </a:solidFill>
                <a:latin typeface="Kollektif"/>
              </a:rPr>
              <a:t>Survey Analysis </a:t>
            </a:r>
          </a:p>
        </p:txBody>
      </p:sp>
      <p:sp>
        <p:nvSpPr>
          <p:cNvPr name="TextBox 6" id="6"/>
          <p:cNvSpPr txBox="true"/>
          <p:nvPr/>
        </p:nvSpPr>
        <p:spPr>
          <a:xfrm rot="0">
            <a:off x="2020208" y="3032477"/>
            <a:ext cx="5541645" cy="1019176"/>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7- User Interface Accessibility</a:t>
            </a:r>
          </a:p>
          <a:p>
            <a:pPr algn="ctr">
              <a:lnSpc>
                <a:spcPts val="4199"/>
              </a:lnSpc>
            </a:pPr>
          </a:p>
        </p:txBody>
      </p:sp>
      <p:sp>
        <p:nvSpPr>
          <p:cNvPr name="TextBox 7" id="7"/>
          <p:cNvSpPr txBox="true"/>
          <p:nvPr/>
        </p:nvSpPr>
        <p:spPr>
          <a:xfrm rot="0">
            <a:off x="9654141" y="3032477"/>
            <a:ext cx="6826091" cy="495301"/>
          </a:xfrm>
          <a:prstGeom prst="rect">
            <a:avLst/>
          </a:prstGeom>
        </p:spPr>
        <p:txBody>
          <a:bodyPr anchor="t" rtlCol="false" tIns="0" lIns="0" bIns="0" rIns="0">
            <a:spAutoFit/>
          </a:bodyPr>
          <a:lstStyle/>
          <a:p>
            <a:pPr algn="ctr">
              <a:lnSpc>
                <a:spcPts val="4199"/>
              </a:lnSpc>
            </a:pPr>
            <a:r>
              <a:rPr lang="en-US" sz="2999">
                <a:solidFill>
                  <a:srgbClr val="000000"/>
                </a:solidFill>
                <a:latin typeface="Canva Sans Bold"/>
              </a:rPr>
              <a:t>8- Preferred Programming Language </a:t>
            </a:r>
          </a:p>
        </p:txBody>
      </p:sp>
      <p:pic>
        <p:nvPicPr>
          <p:cNvPr name="Picture 8" id="8"/>
          <p:cNvPicPr>
            <a:picLocks noChangeAspect="true"/>
          </p:cNvPicPr>
          <p:nvPr/>
        </p:nvPicPr>
        <p:blipFill>
          <a:blip r:embed="rId2"/>
          <a:stretch>
            <a:fillRect/>
          </a:stretch>
        </p:blipFill>
        <p:spPr>
          <a:xfrm rot="0">
            <a:off x="1818314" y="3258260"/>
            <a:ext cx="5672830" cy="5353039"/>
          </a:xfrm>
          <a:prstGeom prst="rect">
            <a:avLst/>
          </a:prstGeom>
        </p:spPr>
      </p:pic>
      <p:pic>
        <p:nvPicPr>
          <p:cNvPr name="Picture 9" id="9"/>
          <p:cNvPicPr>
            <a:picLocks noChangeAspect="true"/>
          </p:cNvPicPr>
          <p:nvPr/>
        </p:nvPicPr>
        <p:blipFill>
          <a:blip r:embed="rId3"/>
          <a:stretch>
            <a:fillRect/>
          </a:stretch>
        </p:blipFill>
        <p:spPr>
          <a:xfrm rot="0">
            <a:off x="10119180" y="3952899"/>
            <a:ext cx="5762459" cy="4758509"/>
          </a:xfrm>
          <a:prstGeom prst="rect">
            <a:avLst/>
          </a:prstGeom>
        </p:spPr>
      </p:pic>
      <p:sp>
        <p:nvSpPr>
          <p:cNvPr name="TextBox 10" id="10"/>
          <p:cNvSpPr txBox="true"/>
          <p:nvPr/>
        </p:nvSpPr>
        <p:spPr>
          <a:xfrm rot="0">
            <a:off x="1028700" y="588255"/>
            <a:ext cx="911951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Survey Analysis cont..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08749" y="1416678"/>
            <a:ext cx="12230390" cy="1069976"/>
          </a:xfrm>
          <a:prstGeom prst="rect">
            <a:avLst/>
          </a:prstGeom>
        </p:spPr>
        <p:txBody>
          <a:bodyPr anchor="t" rtlCol="false" tIns="0" lIns="0" bIns="0" rIns="0">
            <a:spAutoFit/>
          </a:bodyPr>
          <a:lstStyle/>
          <a:p>
            <a:pPr algn="ctr">
              <a:lnSpc>
                <a:spcPts val="8000"/>
              </a:lnSpc>
            </a:pPr>
            <a:r>
              <a:rPr lang="en-US" sz="8000">
                <a:solidFill>
                  <a:srgbClr val="003E82"/>
                </a:solidFill>
                <a:latin typeface="DM Sans Bold"/>
              </a:rPr>
              <a:t> Our team</a:t>
            </a:r>
          </a:p>
        </p:txBody>
      </p:sp>
      <p:sp>
        <p:nvSpPr>
          <p:cNvPr name="TextBox 3" id="3"/>
          <p:cNvSpPr txBox="true"/>
          <p:nvPr/>
        </p:nvSpPr>
        <p:spPr>
          <a:xfrm rot="0">
            <a:off x="6404149" y="8326975"/>
            <a:ext cx="5479703" cy="1038225"/>
          </a:xfrm>
          <a:prstGeom prst="rect">
            <a:avLst/>
          </a:prstGeom>
        </p:spPr>
        <p:txBody>
          <a:bodyPr anchor="t" rtlCol="false" tIns="0" lIns="0" bIns="0" rIns="0">
            <a:spAutoFit/>
          </a:bodyPr>
          <a:lstStyle/>
          <a:p>
            <a:pPr algn="ctr">
              <a:lnSpc>
                <a:spcPts val="3920"/>
              </a:lnSpc>
            </a:pPr>
            <a:r>
              <a:rPr lang="en-US" sz="2800">
                <a:solidFill>
                  <a:srgbClr val="003E82"/>
                </a:solidFill>
                <a:latin typeface="Canva Sans Bold"/>
              </a:rPr>
              <a:t>Supervised by </a:t>
            </a:r>
          </a:p>
          <a:p>
            <a:pPr algn="ctr">
              <a:lnSpc>
                <a:spcPts val="4480"/>
              </a:lnSpc>
            </a:pPr>
            <a:r>
              <a:rPr lang="en-US" sz="3200">
                <a:solidFill>
                  <a:srgbClr val="003E82"/>
                </a:solidFill>
                <a:latin typeface="Canva Sans Bold"/>
              </a:rPr>
              <a:t>Assoc. Prof. Lamiaa Elrefaei</a:t>
            </a:r>
          </a:p>
        </p:txBody>
      </p:sp>
      <p:sp>
        <p:nvSpPr>
          <p:cNvPr name="Freeform 4" id="4"/>
          <p:cNvSpPr/>
          <p:nvPr/>
        </p:nvSpPr>
        <p:spPr>
          <a:xfrm flipH="false" flipV="false" rot="0">
            <a:off x="3346027" y="2786011"/>
            <a:ext cx="1193037" cy="1193037"/>
          </a:xfrm>
          <a:custGeom>
            <a:avLst/>
            <a:gdLst/>
            <a:ahLst/>
            <a:cxnLst/>
            <a:rect r="r" b="b" t="t" l="l"/>
            <a:pathLst>
              <a:path h="1193037" w="1193037">
                <a:moveTo>
                  <a:pt x="0" y="0"/>
                </a:moveTo>
                <a:lnTo>
                  <a:pt x="1193036" y="0"/>
                </a:lnTo>
                <a:lnTo>
                  <a:pt x="1193036" y="1193036"/>
                </a:lnTo>
                <a:lnTo>
                  <a:pt x="0" y="1193036"/>
                </a:lnTo>
                <a:lnTo>
                  <a:pt x="0" y="0"/>
                </a:lnTo>
                <a:close/>
              </a:path>
            </a:pathLst>
          </a:custGeom>
          <a:blipFill>
            <a:blip r:embed="rId2"/>
            <a:stretch>
              <a:fillRect l="0" t="0" r="0" b="0"/>
            </a:stretch>
          </a:blipFill>
        </p:spPr>
      </p:sp>
      <p:sp>
        <p:nvSpPr>
          <p:cNvPr name="TextBox 5" id="5"/>
          <p:cNvSpPr txBox="true"/>
          <p:nvPr/>
        </p:nvSpPr>
        <p:spPr>
          <a:xfrm rot="0">
            <a:off x="4739076" y="3109534"/>
            <a:ext cx="3633043"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Canva Sans Bold"/>
              </a:rPr>
              <a:t>Ibrahim Kaldesh</a:t>
            </a:r>
          </a:p>
        </p:txBody>
      </p:sp>
      <p:sp>
        <p:nvSpPr>
          <p:cNvPr name="TextBox 6" id="6"/>
          <p:cNvSpPr txBox="true"/>
          <p:nvPr/>
        </p:nvSpPr>
        <p:spPr>
          <a:xfrm rot="0">
            <a:off x="11701782" y="3109534"/>
            <a:ext cx="4071035" cy="10858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000000"/>
                </a:solidFill>
                <a:latin typeface="Canva Sans Bold"/>
              </a:rPr>
              <a:t>Khaled Ramadan </a:t>
            </a:r>
          </a:p>
          <a:p>
            <a:pPr algn="ctr" marL="0" indent="0" lvl="0">
              <a:lnSpc>
                <a:spcPts val="4320"/>
              </a:lnSpc>
              <a:spcBef>
                <a:spcPct val="0"/>
              </a:spcBef>
            </a:pPr>
          </a:p>
        </p:txBody>
      </p:sp>
      <p:sp>
        <p:nvSpPr>
          <p:cNvPr name="TextBox 7" id="7"/>
          <p:cNvSpPr txBox="true"/>
          <p:nvPr/>
        </p:nvSpPr>
        <p:spPr>
          <a:xfrm rot="0">
            <a:off x="4739076" y="4937568"/>
            <a:ext cx="4021511" cy="10858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000000"/>
                </a:solidFill>
                <a:latin typeface="Canva Sans Bold"/>
              </a:rPr>
              <a:t>Ahmed Abosalem</a:t>
            </a:r>
          </a:p>
          <a:p>
            <a:pPr algn="ctr" marL="0" indent="0" lvl="0">
              <a:lnSpc>
                <a:spcPts val="4320"/>
              </a:lnSpc>
              <a:spcBef>
                <a:spcPct val="0"/>
              </a:spcBef>
            </a:pPr>
          </a:p>
        </p:txBody>
      </p:sp>
      <p:sp>
        <p:nvSpPr>
          <p:cNvPr name="TextBox 8" id="8"/>
          <p:cNvSpPr txBox="true"/>
          <p:nvPr/>
        </p:nvSpPr>
        <p:spPr>
          <a:xfrm rot="0">
            <a:off x="4739076" y="6869650"/>
            <a:ext cx="3633043" cy="10858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000000"/>
                </a:solidFill>
                <a:latin typeface="Canva Sans Bold"/>
              </a:rPr>
              <a:t>Ahmed Hamdy </a:t>
            </a:r>
          </a:p>
          <a:p>
            <a:pPr algn="ctr" marL="0" indent="0" lvl="0">
              <a:lnSpc>
                <a:spcPts val="4320"/>
              </a:lnSpc>
              <a:spcBef>
                <a:spcPct val="0"/>
              </a:spcBef>
            </a:pPr>
          </a:p>
        </p:txBody>
      </p:sp>
      <p:sp>
        <p:nvSpPr>
          <p:cNvPr name="TextBox 9" id="9"/>
          <p:cNvSpPr txBox="true"/>
          <p:nvPr/>
        </p:nvSpPr>
        <p:spPr>
          <a:xfrm rot="0">
            <a:off x="11814977" y="4937568"/>
            <a:ext cx="3844644" cy="10858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000000"/>
                </a:solidFill>
                <a:latin typeface="Canva Sans Bold"/>
              </a:rPr>
              <a:t>Mahmoud Essam </a:t>
            </a:r>
          </a:p>
          <a:p>
            <a:pPr algn="ctr" marL="0" indent="0" lvl="0">
              <a:lnSpc>
                <a:spcPts val="4320"/>
              </a:lnSpc>
              <a:spcBef>
                <a:spcPct val="0"/>
              </a:spcBef>
            </a:pPr>
          </a:p>
        </p:txBody>
      </p:sp>
      <p:sp>
        <p:nvSpPr>
          <p:cNvPr name="Freeform 10" id="10"/>
          <p:cNvSpPr/>
          <p:nvPr/>
        </p:nvSpPr>
        <p:spPr>
          <a:xfrm flipH="false" flipV="false" rot="0">
            <a:off x="3346027" y="4620779"/>
            <a:ext cx="1193037" cy="1193037"/>
          </a:xfrm>
          <a:custGeom>
            <a:avLst/>
            <a:gdLst/>
            <a:ahLst/>
            <a:cxnLst/>
            <a:rect r="r" b="b" t="t" l="l"/>
            <a:pathLst>
              <a:path h="1193037" w="1193037">
                <a:moveTo>
                  <a:pt x="0" y="0"/>
                </a:moveTo>
                <a:lnTo>
                  <a:pt x="1193036" y="0"/>
                </a:lnTo>
                <a:lnTo>
                  <a:pt x="1193036" y="1193037"/>
                </a:lnTo>
                <a:lnTo>
                  <a:pt x="0" y="1193037"/>
                </a:lnTo>
                <a:lnTo>
                  <a:pt x="0" y="0"/>
                </a:lnTo>
                <a:close/>
              </a:path>
            </a:pathLst>
          </a:custGeom>
          <a:blipFill>
            <a:blip r:embed="rId2"/>
            <a:stretch>
              <a:fillRect l="0" t="0" r="0" b="0"/>
            </a:stretch>
          </a:blipFill>
        </p:spPr>
      </p:sp>
      <p:sp>
        <p:nvSpPr>
          <p:cNvPr name="Freeform 11" id="11"/>
          <p:cNvSpPr/>
          <p:nvPr/>
        </p:nvSpPr>
        <p:spPr>
          <a:xfrm flipH="false" flipV="false" rot="0">
            <a:off x="3346027" y="6562734"/>
            <a:ext cx="1193037" cy="1193037"/>
          </a:xfrm>
          <a:custGeom>
            <a:avLst/>
            <a:gdLst/>
            <a:ahLst/>
            <a:cxnLst/>
            <a:rect r="r" b="b" t="t" l="l"/>
            <a:pathLst>
              <a:path h="1193037" w="1193037">
                <a:moveTo>
                  <a:pt x="0" y="0"/>
                </a:moveTo>
                <a:lnTo>
                  <a:pt x="1193036" y="0"/>
                </a:lnTo>
                <a:lnTo>
                  <a:pt x="1193036" y="1193037"/>
                </a:lnTo>
                <a:lnTo>
                  <a:pt x="0" y="1193037"/>
                </a:lnTo>
                <a:lnTo>
                  <a:pt x="0" y="0"/>
                </a:lnTo>
                <a:close/>
              </a:path>
            </a:pathLst>
          </a:custGeom>
          <a:blipFill>
            <a:blip r:embed="rId2"/>
            <a:stretch>
              <a:fillRect l="0" t="0" r="0" b="0"/>
            </a:stretch>
          </a:blipFill>
        </p:spPr>
      </p:sp>
      <p:sp>
        <p:nvSpPr>
          <p:cNvPr name="Freeform 12" id="12"/>
          <p:cNvSpPr/>
          <p:nvPr/>
        </p:nvSpPr>
        <p:spPr>
          <a:xfrm flipH="false" flipV="false" rot="0">
            <a:off x="10327770" y="2786011"/>
            <a:ext cx="1193037" cy="1193037"/>
          </a:xfrm>
          <a:custGeom>
            <a:avLst/>
            <a:gdLst/>
            <a:ahLst/>
            <a:cxnLst/>
            <a:rect r="r" b="b" t="t" l="l"/>
            <a:pathLst>
              <a:path h="1193037" w="1193037">
                <a:moveTo>
                  <a:pt x="0" y="0"/>
                </a:moveTo>
                <a:lnTo>
                  <a:pt x="1193037" y="0"/>
                </a:lnTo>
                <a:lnTo>
                  <a:pt x="1193037" y="1193036"/>
                </a:lnTo>
                <a:lnTo>
                  <a:pt x="0" y="1193036"/>
                </a:lnTo>
                <a:lnTo>
                  <a:pt x="0" y="0"/>
                </a:lnTo>
                <a:close/>
              </a:path>
            </a:pathLst>
          </a:custGeom>
          <a:blipFill>
            <a:blip r:embed="rId2"/>
            <a:stretch>
              <a:fillRect l="0" t="0" r="0" b="0"/>
            </a:stretch>
          </a:blipFill>
        </p:spPr>
      </p:sp>
      <p:sp>
        <p:nvSpPr>
          <p:cNvPr name="Freeform 13" id="13"/>
          <p:cNvSpPr/>
          <p:nvPr/>
        </p:nvSpPr>
        <p:spPr>
          <a:xfrm flipH="false" flipV="false" rot="0">
            <a:off x="10327770" y="4620779"/>
            <a:ext cx="1193037" cy="1193037"/>
          </a:xfrm>
          <a:custGeom>
            <a:avLst/>
            <a:gdLst/>
            <a:ahLst/>
            <a:cxnLst/>
            <a:rect r="r" b="b" t="t" l="l"/>
            <a:pathLst>
              <a:path h="1193037" w="1193037">
                <a:moveTo>
                  <a:pt x="0" y="0"/>
                </a:moveTo>
                <a:lnTo>
                  <a:pt x="1193037" y="0"/>
                </a:lnTo>
                <a:lnTo>
                  <a:pt x="1193037" y="1193037"/>
                </a:lnTo>
                <a:lnTo>
                  <a:pt x="0" y="1193037"/>
                </a:lnTo>
                <a:lnTo>
                  <a:pt x="0" y="0"/>
                </a:lnTo>
                <a:close/>
              </a:path>
            </a:pathLst>
          </a:custGeom>
          <a:blipFill>
            <a:blip r:embed="rId2"/>
            <a:stretch>
              <a:fillRect l="0" t="0" r="0" b="0"/>
            </a:stretch>
          </a:blipFill>
        </p:spPr>
      </p:sp>
      <p:sp>
        <p:nvSpPr>
          <p:cNvPr name="Freeform 14" id="14"/>
          <p:cNvSpPr/>
          <p:nvPr/>
        </p:nvSpPr>
        <p:spPr>
          <a:xfrm flipH="false" flipV="false" rot="0">
            <a:off x="10327770" y="6451991"/>
            <a:ext cx="1193037" cy="1193037"/>
          </a:xfrm>
          <a:custGeom>
            <a:avLst/>
            <a:gdLst/>
            <a:ahLst/>
            <a:cxnLst/>
            <a:rect r="r" b="b" t="t" l="l"/>
            <a:pathLst>
              <a:path h="1193037" w="1193037">
                <a:moveTo>
                  <a:pt x="0" y="0"/>
                </a:moveTo>
                <a:lnTo>
                  <a:pt x="1193037" y="0"/>
                </a:lnTo>
                <a:lnTo>
                  <a:pt x="1193037" y="1193037"/>
                </a:lnTo>
                <a:lnTo>
                  <a:pt x="0" y="1193037"/>
                </a:lnTo>
                <a:lnTo>
                  <a:pt x="0" y="0"/>
                </a:lnTo>
                <a:close/>
              </a:path>
            </a:pathLst>
          </a:custGeom>
          <a:blipFill>
            <a:blip r:embed="rId2"/>
            <a:stretch>
              <a:fillRect l="0" t="0" r="0" b="0"/>
            </a:stretch>
          </a:blipFill>
        </p:spPr>
      </p:sp>
      <p:sp>
        <p:nvSpPr>
          <p:cNvPr name="TextBox 15" id="15"/>
          <p:cNvSpPr txBox="true"/>
          <p:nvPr/>
        </p:nvSpPr>
        <p:spPr>
          <a:xfrm rot="0">
            <a:off x="11814977" y="6766368"/>
            <a:ext cx="4189584" cy="1085850"/>
          </a:xfrm>
          <a:prstGeom prst="rect">
            <a:avLst/>
          </a:prstGeom>
        </p:spPr>
        <p:txBody>
          <a:bodyPr anchor="t" rtlCol="false" tIns="0" lIns="0" bIns="0" rIns="0">
            <a:spAutoFit/>
          </a:bodyPr>
          <a:lstStyle/>
          <a:p>
            <a:pPr algn="ctr" marL="0" indent="0" lvl="0">
              <a:lnSpc>
                <a:spcPts val="4320"/>
              </a:lnSpc>
              <a:spcBef>
                <a:spcPct val="0"/>
              </a:spcBef>
            </a:pPr>
            <a:r>
              <a:rPr lang="en-US" sz="3600" strike="noStrike" u="none">
                <a:solidFill>
                  <a:srgbClr val="000000"/>
                </a:solidFill>
                <a:latin typeface="Canva Sans Bold"/>
              </a:rPr>
              <a:t>Mahmoud Hawara</a:t>
            </a:r>
          </a:p>
          <a:p>
            <a:pPr algn="ctr" marL="0" indent="0" lvl="0">
              <a:lnSpc>
                <a:spcPts val="432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1215279" y="4584914"/>
            <a:ext cx="5542883" cy="1516525"/>
          </a:xfrm>
          <a:prstGeom prst="rect">
            <a:avLst/>
          </a:prstGeom>
        </p:spPr>
        <p:txBody>
          <a:bodyPr anchor="t" rtlCol="false" tIns="0" lIns="0" bIns="0" rIns="0">
            <a:spAutoFit/>
          </a:bodyPr>
          <a:lstStyle/>
          <a:p>
            <a:pPr algn="l">
              <a:lnSpc>
                <a:spcPts val="4086"/>
              </a:lnSpc>
            </a:pPr>
            <a:r>
              <a:rPr lang="en-US" sz="2919">
                <a:solidFill>
                  <a:srgbClr val="000000"/>
                </a:solidFill>
                <a:latin typeface="Canva Sans Bold"/>
              </a:rPr>
              <a:t>What about Frequency of Engagement with Online Judges ?</a:t>
            </a:r>
          </a:p>
        </p:txBody>
      </p:sp>
      <p:pic>
        <p:nvPicPr>
          <p:cNvPr name="Picture 6" id="6"/>
          <p:cNvPicPr>
            <a:picLocks noChangeAspect="true"/>
          </p:cNvPicPr>
          <p:nvPr/>
        </p:nvPicPr>
        <p:blipFill>
          <a:blip r:embed="rId2"/>
          <a:stretch>
            <a:fillRect/>
          </a:stretch>
        </p:blipFill>
        <p:spPr>
          <a:xfrm rot="0">
            <a:off x="1313153" y="963208"/>
            <a:ext cx="9343094" cy="7338662"/>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525880" y="4361425"/>
            <a:ext cx="5542883" cy="1516525"/>
          </a:xfrm>
          <a:prstGeom prst="rect">
            <a:avLst/>
          </a:prstGeom>
        </p:spPr>
        <p:txBody>
          <a:bodyPr anchor="t" rtlCol="false" tIns="0" lIns="0" bIns="0" rIns="0">
            <a:spAutoFit/>
          </a:bodyPr>
          <a:lstStyle/>
          <a:p>
            <a:pPr algn="l">
              <a:lnSpc>
                <a:spcPts val="4086"/>
              </a:lnSpc>
            </a:pPr>
            <a:r>
              <a:rPr lang="en-US" sz="2919">
                <a:solidFill>
                  <a:srgbClr val="000000"/>
                </a:solidFill>
                <a:latin typeface="Canva Sans Bold"/>
              </a:rPr>
              <a:t>6- What is the best Online Judge for you you ? </a:t>
            </a:r>
          </a:p>
          <a:p>
            <a:pPr algn="l">
              <a:lnSpc>
                <a:spcPts val="4086"/>
              </a:lnSpc>
            </a:pPr>
          </a:p>
        </p:txBody>
      </p:sp>
      <p:pic>
        <p:nvPicPr>
          <p:cNvPr name="Picture 6" id="6"/>
          <p:cNvPicPr>
            <a:picLocks noChangeAspect="true"/>
          </p:cNvPicPr>
          <p:nvPr/>
        </p:nvPicPr>
        <p:blipFill>
          <a:blip r:embed="rId2"/>
          <a:stretch>
            <a:fillRect/>
          </a:stretch>
        </p:blipFill>
        <p:spPr>
          <a:xfrm rot="0">
            <a:off x="1411089" y="1301234"/>
            <a:ext cx="7298035" cy="795522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100"/>
                </a:lnSpc>
              </a:pPr>
            </a:p>
          </p:txBody>
        </p:sp>
      </p:grpSp>
      <p:pic>
        <p:nvPicPr>
          <p:cNvPr name="Picture 5" id="5"/>
          <p:cNvPicPr>
            <a:picLocks noChangeAspect="true"/>
          </p:cNvPicPr>
          <p:nvPr/>
        </p:nvPicPr>
        <p:blipFill>
          <a:blip r:embed="rId2"/>
          <a:stretch>
            <a:fillRect/>
          </a:stretch>
        </p:blipFill>
        <p:spPr>
          <a:xfrm rot="0">
            <a:off x="10314561" y="2537494"/>
            <a:ext cx="5226061" cy="5900941"/>
          </a:xfrm>
          <a:prstGeom prst="rect">
            <a:avLst/>
          </a:prstGeom>
        </p:spPr>
      </p:pic>
      <p:sp>
        <p:nvSpPr>
          <p:cNvPr name="TextBox 6" id="6"/>
          <p:cNvSpPr txBox="true"/>
          <p:nvPr/>
        </p:nvSpPr>
        <p:spPr>
          <a:xfrm rot="0">
            <a:off x="2056763" y="3089756"/>
            <a:ext cx="7087237" cy="4599833"/>
          </a:xfrm>
          <a:prstGeom prst="rect">
            <a:avLst/>
          </a:prstGeom>
        </p:spPr>
        <p:txBody>
          <a:bodyPr anchor="t" rtlCol="false" tIns="0" lIns="0" bIns="0" rIns="0">
            <a:spAutoFit/>
          </a:bodyPr>
          <a:lstStyle/>
          <a:p>
            <a:pPr algn="ctr">
              <a:lnSpc>
                <a:spcPts val="4542"/>
              </a:lnSpc>
              <a:spcBef>
                <a:spcPct val="0"/>
              </a:spcBef>
            </a:pPr>
            <a:r>
              <a:rPr lang="en-US" sz="3244">
                <a:solidFill>
                  <a:srgbClr val="000000"/>
                </a:solidFill>
                <a:latin typeface="Canva Sans Bold"/>
              </a:rPr>
              <a:t>Would a consolidated website offering essential features from multiple online judges and additional tools like a recommendation system be superior to using separate apps such as CodeForces, LeetCode, Codechef, UVA, and SPOJ?</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7F3FF"/>
            </a:solidFill>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687715" y="4572235"/>
            <a:ext cx="5542883" cy="2030875"/>
          </a:xfrm>
          <a:prstGeom prst="rect">
            <a:avLst/>
          </a:prstGeom>
        </p:spPr>
        <p:txBody>
          <a:bodyPr anchor="t" rtlCol="false" tIns="0" lIns="0" bIns="0" rIns="0">
            <a:spAutoFit/>
          </a:bodyPr>
          <a:lstStyle/>
          <a:p>
            <a:pPr algn="l">
              <a:lnSpc>
                <a:spcPts val="4086"/>
              </a:lnSpc>
            </a:pPr>
            <a:r>
              <a:rPr lang="en-US" sz="2919">
                <a:solidFill>
                  <a:srgbClr val="000000"/>
                </a:solidFill>
                <a:latin typeface="Canva Sans Bold"/>
              </a:rPr>
              <a:t>6- What are the features you think it will be helpful in your Online Judges? </a:t>
            </a:r>
          </a:p>
          <a:p>
            <a:pPr algn="l">
              <a:lnSpc>
                <a:spcPts val="4086"/>
              </a:lnSpc>
            </a:pPr>
          </a:p>
        </p:txBody>
      </p:sp>
      <p:pic>
        <p:nvPicPr>
          <p:cNvPr name="Picture 6" id="6"/>
          <p:cNvPicPr>
            <a:picLocks noChangeAspect="true"/>
          </p:cNvPicPr>
          <p:nvPr/>
        </p:nvPicPr>
        <p:blipFill>
          <a:blip r:embed="rId2"/>
          <a:stretch>
            <a:fillRect/>
          </a:stretch>
        </p:blipFill>
        <p:spPr>
          <a:xfrm rot="0">
            <a:off x="1180815" y="796266"/>
            <a:ext cx="9036038" cy="8694468"/>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7911576"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Data Gathering</a:t>
            </a:r>
          </a:p>
        </p:txBody>
      </p:sp>
      <p:sp>
        <p:nvSpPr>
          <p:cNvPr name="TextBox 3" id="3"/>
          <p:cNvSpPr txBox="true"/>
          <p:nvPr/>
        </p:nvSpPr>
        <p:spPr>
          <a:xfrm rot="0">
            <a:off x="6642827" y="4228597"/>
            <a:ext cx="9424376" cy="2463800"/>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2.1 Similar applications</a:t>
            </a:r>
          </a:p>
          <a:p>
            <a:pPr algn="l">
              <a:lnSpc>
                <a:spcPts val="4900"/>
              </a:lnSpc>
            </a:pPr>
            <a:r>
              <a:rPr lang="en-US" sz="3500">
                <a:solidFill>
                  <a:srgbClr val="3E9AFF"/>
                </a:solidFill>
                <a:latin typeface="Lato"/>
              </a:rPr>
              <a:t> 2.2 Survey Analysis</a:t>
            </a:r>
          </a:p>
          <a:p>
            <a:pPr algn="l">
              <a:lnSpc>
                <a:spcPts val="4900"/>
              </a:lnSpc>
            </a:pPr>
            <a:r>
              <a:rPr lang="en-US" sz="3500">
                <a:solidFill>
                  <a:srgbClr val="000000"/>
                </a:solidFill>
                <a:latin typeface="Lato"/>
              </a:rPr>
              <a:t> 2.3 System High-Level Design</a:t>
            </a: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2</a:t>
              </a:r>
            </a:p>
          </p:txBody>
        </p:sp>
      </p:grpSp>
      <p:sp>
        <p:nvSpPr>
          <p:cNvPr name="Freeform 8" id="8"/>
          <p:cNvSpPr/>
          <p:nvPr/>
        </p:nvSpPr>
        <p:spPr>
          <a:xfrm flipH="false" flipV="false" rot="84201">
            <a:off x="5512279" y="5511376"/>
            <a:ext cx="1050855" cy="589793"/>
          </a:xfrm>
          <a:custGeom>
            <a:avLst/>
            <a:gdLst/>
            <a:ahLst/>
            <a:cxnLst/>
            <a:rect r="r" b="b" t="t" l="l"/>
            <a:pathLst>
              <a:path h="589793" w="1050855">
                <a:moveTo>
                  <a:pt x="0" y="0"/>
                </a:moveTo>
                <a:lnTo>
                  <a:pt x="1050855" y="0"/>
                </a:lnTo>
                <a:lnTo>
                  <a:pt x="1050855" y="589793"/>
                </a:lnTo>
                <a:lnTo>
                  <a:pt x="0" y="589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6642827" y="4648216"/>
            <a:ext cx="4863343" cy="0"/>
          </a:xfrm>
          <a:prstGeom prst="line">
            <a:avLst/>
          </a:prstGeom>
          <a:ln cap="flat" w="38100">
            <a:solidFill>
              <a:srgbClr val="007AFF"/>
            </a:solidFill>
            <a:prstDash val="solid"/>
            <a:headEnd type="none" len="sm" w="sm"/>
            <a:tailEnd type="none" len="sm" w="sm"/>
          </a:ln>
        </p:spPr>
      </p:sp>
      <p:sp>
        <p:nvSpPr>
          <p:cNvPr name="AutoShape 10" id="10"/>
          <p:cNvSpPr/>
          <p:nvPr/>
        </p:nvSpPr>
        <p:spPr>
          <a:xfrm flipV="true">
            <a:off x="6642958" y="5162550"/>
            <a:ext cx="4148701" cy="28575"/>
          </a:xfrm>
          <a:prstGeom prst="line">
            <a:avLst/>
          </a:prstGeom>
          <a:ln cap="flat" w="38100">
            <a:solidFill>
              <a:srgbClr val="007AFF"/>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34788" y="2358025"/>
            <a:ext cx="9705781" cy="6378690"/>
          </a:xfrm>
          <a:custGeom>
            <a:avLst/>
            <a:gdLst/>
            <a:ahLst/>
            <a:cxnLst/>
            <a:rect r="r" b="b" t="t" l="l"/>
            <a:pathLst>
              <a:path h="6378690" w="9705781">
                <a:moveTo>
                  <a:pt x="0" y="0"/>
                </a:moveTo>
                <a:lnTo>
                  <a:pt x="9705782" y="0"/>
                </a:lnTo>
                <a:lnTo>
                  <a:pt x="9705782" y="6378690"/>
                </a:lnTo>
                <a:lnTo>
                  <a:pt x="0" y="6378690"/>
                </a:lnTo>
                <a:lnTo>
                  <a:pt x="0" y="0"/>
                </a:lnTo>
                <a:close/>
              </a:path>
            </a:pathLst>
          </a:custGeom>
          <a:blipFill>
            <a:blip r:embed="rId2"/>
            <a:stretch>
              <a:fillRect l="0" t="0" r="0" b="0"/>
            </a:stretch>
          </a:blipFill>
        </p:spPr>
      </p:sp>
      <p:grpSp>
        <p:nvGrpSpPr>
          <p:cNvPr name="Group 3" id="3"/>
          <p:cNvGrpSpPr/>
          <p:nvPr/>
        </p:nvGrpSpPr>
        <p:grpSpPr>
          <a:xfrm rot="0">
            <a:off x="705947" y="4938273"/>
            <a:ext cx="5789619" cy="2830483"/>
            <a:chOff x="0" y="0"/>
            <a:chExt cx="7719493" cy="3773977"/>
          </a:xfrm>
        </p:grpSpPr>
        <p:sp>
          <p:nvSpPr>
            <p:cNvPr name="Freeform 4" id="4"/>
            <p:cNvSpPr/>
            <p:nvPr/>
          </p:nvSpPr>
          <p:spPr>
            <a:xfrm flipH="false" flipV="false" rot="0">
              <a:off x="107154" y="0"/>
              <a:ext cx="850022" cy="1268287"/>
            </a:xfrm>
            <a:custGeom>
              <a:avLst/>
              <a:gdLst/>
              <a:ahLst/>
              <a:cxnLst/>
              <a:rect r="r" b="b" t="t" l="l"/>
              <a:pathLst>
                <a:path h="1268287" w="850022">
                  <a:moveTo>
                    <a:pt x="0" y="0"/>
                  </a:moveTo>
                  <a:lnTo>
                    <a:pt x="850022" y="0"/>
                  </a:lnTo>
                  <a:lnTo>
                    <a:pt x="850022" y="1268287"/>
                  </a:lnTo>
                  <a:lnTo>
                    <a:pt x="0" y="1268287"/>
                  </a:lnTo>
                  <a:lnTo>
                    <a:pt x="0" y="0"/>
                  </a:lnTo>
                  <a:close/>
                </a:path>
              </a:pathLst>
            </a:custGeom>
            <a:blipFill>
              <a:blip r:embed="rId3"/>
              <a:stretch>
                <a:fillRect l="0" t="0" r="0" b="0"/>
              </a:stretch>
            </a:blipFill>
          </p:spPr>
        </p:sp>
        <p:sp>
          <p:nvSpPr>
            <p:cNvPr name="Freeform 5" id="5"/>
            <p:cNvSpPr/>
            <p:nvPr/>
          </p:nvSpPr>
          <p:spPr>
            <a:xfrm flipH="false" flipV="false" rot="0">
              <a:off x="1676207" y="168607"/>
              <a:ext cx="1078570" cy="931073"/>
            </a:xfrm>
            <a:custGeom>
              <a:avLst/>
              <a:gdLst/>
              <a:ahLst/>
              <a:cxnLst/>
              <a:rect r="r" b="b" t="t" l="l"/>
              <a:pathLst>
                <a:path h="931073" w="1078570">
                  <a:moveTo>
                    <a:pt x="0" y="0"/>
                  </a:moveTo>
                  <a:lnTo>
                    <a:pt x="1078570" y="0"/>
                  </a:lnTo>
                  <a:lnTo>
                    <a:pt x="1078570" y="931073"/>
                  </a:lnTo>
                  <a:lnTo>
                    <a:pt x="0" y="931073"/>
                  </a:lnTo>
                  <a:lnTo>
                    <a:pt x="0" y="0"/>
                  </a:lnTo>
                  <a:close/>
                </a:path>
              </a:pathLst>
            </a:custGeom>
            <a:blipFill>
              <a:blip r:embed="rId4"/>
              <a:stretch>
                <a:fillRect l="0" t="0" r="0" b="0"/>
              </a:stretch>
            </a:blipFill>
          </p:spPr>
        </p:sp>
        <p:sp>
          <p:nvSpPr>
            <p:cNvPr name="Freeform 6" id="6"/>
            <p:cNvSpPr/>
            <p:nvPr/>
          </p:nvSpPr>
          <p:spPr>
            <a:xfrm flipH="false" flipV="false" rot="0">
              <a:off x="3416495" y="265526"/>
              <a:ext cx="1639931" cy="1002761"/>
            </a:xfrm>
            <a:custGeom>
              <a:avLst/>
              <a:gdLst/>
              <a:ahLst/>
              <a:cxnLst/>
              <a:rect r="r" b="b" t="t" l="l"/>
              <a:pathLst>
                <a:path h="1002761" w="1639931">
                  <a:moveTo>
                    <a:pt x="0" y="0"/>
                  </a:moveTo>
                  <a:lnTo>
                    <a:pt x="1639931" y="0"/>
                  </a:lnTo>
                  <a:lnTo>
                    <a:pt x="1639931" y="1002761"/>
                  </a:lnTo>
                  <a:lnTo>
                    <a:pt x="0" y="1002761"/>
                  </a:lnTo>
                  <a:lnTo>
                    <a:pt x="0" y="0"/>
                  </a:lnTo>
                  <a:close/>
                </a:path>
              </a:pathLst>
            </a:custGeom>
            <a:blipFill>
              <a:blip r:embed="rId5"/>
              <a:stretch>
                <a:fillRect l="0" t="0" r="0" b="0"/>
              </a:stretch>
            </a:blipFill>
          </p:spPr>
        </p:sp>
        <p:sp>
          <p:nvSpPr>
            <p:cNvPr name="Freeform 7" id="7"/>
            <p:cNvSpPr/>
            <p:nvPr/>
          </p:nvSpPr>
          <p:spPr>
            <a:xfrm flipH="false" flipV="false" rot="0">
              <a:off x="107154" y="2314944"/>
              <a:ext cx="1044696" cy="625172"/>
            </a:xfrm>
            <a:custGeom>
              <a:avLst/>
              <a:gdLst/>
              <a:ahLst/>
              <a:cxnLst/>
              <a:rect r="r" b="b" t="t" l="l"/>
              <a:pathLst>
                <a:path h="625172" w="1044696">
                  <a:moveTo>
                    <a:pt x="0" y="0"/>
                  </a:moveTo>
                  <a:lnTo>
                    <a:pt x="1044696" y="0"/>
                  </a:lnTo>
                  <a:lnTo>
                    <a:pt x="1044696" y="625172"/>
                  </a:lnTo>
                  <a:lnTo>
                    <a:pt x="0" y="625172"/>
                  </a:lnTo>
                  <a:lnTo>
                    <a:pt x="0" y="0"/>
                  </a:lnTo>
                  <a:close/>
                </a:path>
              </a:pathLst>
            </a:custGeom>
            <a:blipFill>
              <a:blip r:embed="rId6"/>
              <a:stretch>
                <a:fillRect l="0" t="0" r="0" b="0"/>
              </a:stretch>
            </a:blipFill>
          </p:spPr>
        </p:sp>
        <p:sp>
          <p:nvSpPr>
            <p:cNvPr name="Freeform 8" id="8"/>
            <p:cNvSpPr/>
            <p:nvPr/>
          </p:nvSpPr>
          <p:spPr>
            <a:xfrm flipH="false" flipV="false" rot="0">
              <a:off x="1810798" y="2278588"/>
              <a:ext cx="836824" cy="756361"/>
            </a:xfrm>
            <a:custGeom>
              <a:avLst/>
              <a:gdLst/>
              <a:ahLst/>
              <a:cxnLst/>
              <a:rect r="r" b="b" t="t" l="l"/>
              <a:pathLst>
                <a:path h="756361" w="836824">
                  <a:moveTo>
                    <a:pt x="0" y="0"/>
                  </a:moveTo>
                  <a:lnTo>
                    <a:pt x="836825" y="0"/>
                  </a:lnTo>
                  <a:lnTo>
                    <a:pt x="836825" y="756361"/>
                  </a:lnTo>
                  <a:lnTo>
                    <a:pt x="0" y="756361"/>
                  </a:lnTo>
                  <a:lnTo>
                    <a:pt x="0" y="0"/>
                  </a:lnTo>
                  <a:close/>
                </a:path>
              </a:pathLst>
            </a:custGeom>
            <a:blipFill>
              <a:blip r:embed="rId7"/>
              <a:stretch>
                <a:fillRect l="0" t="0" r="0" b="0"/>
              </a:stretch>
            </a:blipFill>
          </p:spPr>
        </p:sp>
        <p:sp>
          <p:nvSpPr>
            <p:cNvPr name="Freeform 9" id="9"/>
            <p:cNvSpPr/>
            <p:nvPr/>
          </p:nvSpPr>
          <p:spPr>
            <a:xfrm flipH="false" flipV="false" rot="0">
              <a:off x="3715900" y="2169388"/>
              <a:ext cx="916284" cy="916284"/>
            </a:xfrm>
            <a:custGeom>
              <a:avLst/>
              <a:gdLst/>
              <a:ahLst/>
              <a:cxnLst/>
              <a:rect r="r" b="b" t="t" l="l"/>
              <a:pathLst>
                <a:path h="916284" w="916284">
                  <a:moveTo>
                    <a:pt x="0" y="0"/>
                  </a:moveTo>
                  <a:lnTo>
                    <a:pt x="916284" y="0"/>
                  </a:lnTo>
                  <a:lnTo>
                    <a:pt x="916284" y="916284"/>
                  </a:lnTo>
                  <a:lnTo>
                    <a:pt x="0" y="916284"/>
                  </a:lnTo>
                  <a:lnTo>
                    <a:pt x="0" y="0"/>
                  </a:lnTo>
                  <a:close/>
                </a:path>
              </a:pathLst>
            </a:custGeom>
            <a:blipFill>
              <a:blip r:embed="rId8"/>
              <a:stretch>
                <a:fillRect l="0" t="0" r="0" b="0"/>
              </a:stretch>
            </a:blipFill>
          </p:spPr>
        </p:sp>
        <p:sp>
          <p:nvSpPr>
            <p:cNvPr name="Freeform 10" id="10"/>
            <p:cNvSpPr/>
            <p:nvPr/>
          </p:nvSpPr>
          <p:spPr>
            <a:xfrm flipH="false" flipV="false" rot="0">
              <a:off x="5771455" y="379509"/>
              <a:ext cx="1769512" cy="774794"/>
            </a:xfrm>
            <a:custGeom>
              <a:avLst/>
              <a:gdLst/>
              <a:ahLst/>
              <a:cxnLst/>
              <a:rect r="r" b="b" t="t" l="l"/>
              <a:pathLst>
                <a:path h="774794" w="1769512">
                  <a:moveTo>
                    <a:pt x="0" y="0"/>
                  </a:moveTo>
                  <a:lnTo>
                    <a:pt x="1769513" y="0"/>
                  </a:lnTo>
                  <a:lnTo>
                    <a:pt x="1769513" y="774794"/>
                  </a:lnTo>
                  <a:lnTo>
                    <a:pt x="0" y="774794"/>
                  </a:lnTo>
                  <a:lnTo>
                    <a:pt x="0" y="0"/>
                  </a:lnTo>
                  <a:close/>
                </a:path>
              </a:pathLst>
            </a:custGeom>
            <a:blipFill>
              <a:blip r:embed="rId9"/>
              <a:stretch>
                <a:fillRect l="0" t="0" r="0" b="0"/>
              </a:stretch>
            </a:blipFill>
          </p:spPr>
        </p:sp>
        <p:sp>
          <p:nvSpPr>
            <p:cNvPr name="Freeform 11" id="11"/>
            <p:cNvSpPr/>
            <p:nvPr/>
          </p:nvSpPr>
          <p:spPr>
            <a:xfrm flipH="false" flipV="false" rot="0">
              <a:off x="5498312" y="2251828"/>
              <a:ext cx="2221180" cy="751403"/>
            </a:xfrm>
            <a:custGeom>
              <a:avLst/>
              <a:gdLst/>
              <a:ahLst/>
              <a:cxnLst/>
              <a:rect r="r" b="b" t="t" l="l"/>
              <a:pathLst>
                <a:path h="751403" w="2221180">
                  <a:moveTo>
                    <a:pt x="0" y="0"/>
                  </a:moveTo>
                  <a:lnTo>
                    <a:pt x="2221181" y="0"/>
                  </a:lnTo>
                  <a:lnTo>
                    <a:pt x="2221181" y="751403"/>
                  </a:lnTo>
                  <a:lnTo>
                    <a:pt x="0" y="751403"/>
                  </a:lnTo>
                  <a:lnTo>
                    <a:pt x="0" y="0"/>
                  </a:lnTo>
                  <a:close/>
                </a:path>
              </a:pathLst>
            </a:custGeom>
            <a:blipFill>
              <a:blip r:embed="rId10"/>
              <a:stretch>
                <a:fillRect l="0" t="0" r="0" b="0"/>
              </a:stretch>
            </a:blipFill>
          </p:spPr>
        </p:sp>
        <p:sp>
          <p:nvSpPr>
            <p:cNvPr name="TextBox 12" id="12"/>
            <p:cNvSpPr txBox="true"/>
            <p:nvPr/>
          </p:nvSpPr>
          <p:spPr>
            <a:xfrm rot="0">
              <a:off x="212875" y="1418469"/>
              <a:ext cx="840626" cy="329567"/>
            </a:xfrm>
            <a:prstGeom prst="rect">
              <a:avLst/>
            </a:prstGeom>
          </p:spPr>
          <p:txBody>
            <a:bodyPr anchor="t" rtlCol="false" tIns="0" lIns="0" bIns="0" rIns="0">
              <a:spAutoFit/>
            </a:bodyPr>
            <a:lstStyle/>
            <a:p>
              <a:pPr algn="ctr">
                <a:lnSpc>
                  <a:spcPts val="2195"/>
                </a:lnSpc>
                <a:spcBef>
                  <a:spcPct val="0"/>
                </a:spcBef>
              </a:pPr>
              <a:r>
                <a:rPr lang="en-US" sz="1568" spc="12">
                  <a:solidFill>
                    <a:srgbClr val="000000"/>
                  </a:solidFill>
                  <a:latin typeface="Open Sans"/>
                </a:rPr>
                <a:t>Figma </a:t>
              </a:r>
            </a:p>
          </p:txBody>
        </p:sp>
        <p:sp>
          <p:nvSpPr>
            <p:cNvPr name="TextBox 13" id="13"/>
            <p:cNvSpPr txBox="true"/>
            <p:nvPr/>
          </p:nvSpPr>
          <p:spPr>
            <a:xfrm rot="0">
              <a:off x="1724601" y="1411011"/>
              <a:ext cx="981782" cy="329568"/>
            </a:xfrm>
            <a:prstGeom prst="rect">
              <a:avLst/>
            </a:prstGeom>
          </p:spPr>
          <p:txBody>
            <a:bodyPr anchor="t" rtlCol="false" tIns="0" lIns="0" bIns="0" rIns="0">
              <a:spAutoFit/>
            </a:bodyPr>
            <a:lstStyle/>
            <a:p>
              <a:pPr algn="ctr">
                <a:lnSpc>
                  <a:spcPts val="2195"/>
                </a:lnSpc>
                <a:spcBef>
                  <a:spcPct val="0"/>
                </a:spcBef>
              </a:pPr>
              <a:r>
                <a:rPr lang="en-US" sz="1568" spc="12">
                  <a:solidFill>
                    <a:srgbClr val="000000"/>
                  </a:solidFill>
                  <a:latin typeface="Open Sans"/>
                </a:rPr>
                <a:t>React js</a:t>
              </a:r>
            </a:p>
          </p:txBody>
        </p:sp>
        <p:sp>
          <p:nvSpPr>
            <p:cNvPr name="TextBox 14" id="14"/>
            <p:cNvSpPr txBox="true"/>
            <p:nvPr/>
          </p:nvSpPr>
          <p:spPr>
            <a:xfrm rot="0">
              <a:off x="3733583" y="1418469"/>
              <a:ext cx="1005756" cy="329568"/>
            </a:xfrm>
            <a:prstGeom prst="rect">
              <a:avLst/>
            </a:prstGeom>
          </p:spPr>
          <p:txBody>
            <a:bodyPr anchor="t" rtlCol="false" tIns="0" lIns="0" bIns="0" rIns="0">
              <a:spAutoFit/>
            </a:bodyPr>
            <a:lstStyle/>
            <a:p>
              <a:pPr algn="ctr">
                <a:lnSpc>
                  <a:spcPts val="2195"/>
                </a:lnSpc>
                <a:spcBef>
                  <a:spcPct val="0"/>
                </a:spcBef>
              </a:pPr>
              <a:r>
                <a:rPr lang="en-US" sz="1568" spc="12">
                  <a:solidFill>
                    <a:srgbClr val="000000"/>
                  </a:solidFill>
                  <a:latin typeface="Open Sans"/>
                </a:rPr>
                <a:t>Node js</a:t>
              </a:r>
            </a:p>
          </p:txBody>
        </p:sp>
        <p:sp>
          <p:nvSpPr>
            <p:cNvPr name="TextBox 15" id="15"/>
            <p:cNvSpPr txBox="true"/>
            <p:nvPr/>
          </p:nvSpPr>
          <p:spPr>
            <a:xfrm rot="0">
              <a:off x="0" y="3090298"/>
              <a:ext cx="1532959" cy="683678"/>
            </a:xfrm>
            <a:prstGeom prst="rect">
              <a:avLst/>
            </a:prstGeom>
          </p:spPr>
          <p:txBody>
            <a:bodyPr anchor="t" rtlCol="false" tIns="0" lIns="0" bIns="0" rIns="0">
              <a:spAutoFit/>
            </a:bodyPr>
            <a:lstStyle/>
            <a:p>
              <a:pPr algn="ctr">
                <a:lnSpc>
                  <a:spcPts val="2195"/>
                </a:lnSpc>
                <a:spcBef>
                  <a:spcPct val="0"/>
                </a:spcBef>
              </a:pPr>
              <a:r>
                <a:rPr lang="en-US" sz="1568" spc="12">
                  <a:solidFill>
                    <a:srgbClr val="000000"/>
                  </a:solidFill>
                  <a:latin typeface="Open Sans"/>
                </a:rPr>
                <a:t>Tailwind CSS</a:t>
              </a:r>
            </a:p>
          </p:txBody>
        </p:sp>
        <p:sp>
          <p:nvSpPr>
            <p:cNvPr name="TextBox 16" id="16"/>
            <p:cNvSpPr txBox="true"/>
            <p:nvPr/>
          </p:nvSpPr>
          <p:spPr>
            <a:xfrm rot="0">
              <a:off x="1870524" y="3090298"/>
              <a:ext cx="777099" cy="338159"/>
            </a:xfrm>
            <a:prstGeom prst="rect">
              <a:avLst/>
            </a:prstGeom>
          </p:spPr>
          <p:txBody>
            <a:bodyPr anchor="t" rtlCol="false" tIns="0" lIns="0" bIns="0" rIns="0">
              <a:spAutoFit/>
            </a:bodyPr>
            <a:lstStyle/>
            <a:p>
              <a:pPr algn="ctr">
                <a:lnSpc>
                  <a:spcPts val="2163"/>
                </a:lnSpc>
                <a:spcBef>
                  <a:spcPct val="0"/>
                </a:spcBef>
              </a:pPr>
              <a:r>
                <a:rPr lang="en-US" sz="1545" spc="12">
                  <a:solidFill>
                    <a:srgbClr val="000000"/>
                  </a:solidFill>
                  <a:latin typeface="Open Sans"/>
                </a:rPr>
                <a:t>Redux</a:t>
              </a:r>
            </a:p>
          </p:txBody>
        </p:sp>
        <p:sp>
          <p:nvSpPr>
            <p:cNvPr name="TextBox 17" id="17"/>
            <p:cNvSpPr txBox="true"/>
            <p:nvPr/>
          </p:nvSpPr>
          <p:spPr>
            <a:xfrm rot="0">
              <a:off x="3362493" y="3107954"/>
              <a:ext cx="1623098" cy="297713"/>
            </a:xfrm>
            <a:prstGeom prst="rect">
              <a:avLst/>
            </a:prstGeom>
          </p:spPr>
          <p:txBody>
            <a:bodyPr anchor="t" rtlCol="false" tIns="0" lIns="0" bIns="0" rIns="0">
              <a:spAutoFit/>
            </a:bodyPr>
            <a:lstStyle/>
            <a:p>
              <a:pPr algn="ctr">
                <a:lnSpc>
                  <a:spcPts val="1880"/>
                </a:lnSpc>
                <a:spcBef>
                  <a:spcPct val="0"/>
                </a:spcBef>
              </a:pPr>
              <a:r>
                <a:rPr lang="en-US" sz="1343" spc="10">
                  <a:solidFill>
                    <a:srgbClr val="000000"/>
                  </a:solidFill>
                  <a:latin typeface="Open Sans"/>
                </a:rPr>
                <a:t>Flowbite React </a:t>
              </a:r>
            </a:p>
          </p:txBody>
        </p:sp>
        <p:sp>
          <p:nvSpPr>
            <p:cNvPr name="TextBox 18" id="18"/>
            <p:cNvSpPr txBox="true"/>
            <p:nvPr/>
          </p:nvSpPr>
          <p:spPr>
            <a:xfrm rot="0">
              <a:off x="6034817" y="1401081"/>
              <a:ext cx="1242790" cy="329180"/>
            </a:xfrm>
            <a:prstGeom prst="rect">
              <a:avLst/>
            </a:prstGeom>
          </p:spPr>
          <p:txBody>
            <a:bodyPr anchor="t" rtlCol="false" tIns="0" lIns="0" bIns="0" rIns="0">
              <a:spAutoFit/>
            </a:bodyPr>
            <a:lstStyle/>
            <a:p>
              <a:pPr algn="ctr">
                <a:lnSpc>
                  <a:spcPts val="2192"/>
                </a:lnSpc>
                <a:spcBef>
                  <a:spcPct val="0"/>
                </a:spcBef>
              </a:pPr>
              <a:r>
                <a:rPr lang="en-US" sz="1566" spc="12">
                  <a:solidFill>
                    <a:srgbClr val="000000"/>
                  </a:solidFill>
                  <a:latin typeface="Open Sans"/>
                </a:rPr>
                <a:t>Express js</a:t>
              </a:r>
            </a:p>
          </p:txBody>
        </p:sp>
        <p:sp>
          <p:nvSpPr>
            <p:cNvPr name="TextBox 19" id="19"/>
            <p:cNvSpPr txBox="true"/>
            <p:nvPr/>
          </p:nvSpPr>
          <p:spPr>
            <a:xfrm rot="0">
              <a:off x="5970965" y="3112785"/>
              <a:ext cx="1156185" cy="302710"/>
            </a:xfrm>
            <a:prstGeom prst="rect">
              <a:avLst/>
            </a:prstGeom>
          </p:spPr>
          <p:txBody>
            <a:bodyPr anchor="t" rtlCol="false" tIns="0" lIns="0" bIns="0" rIns="0">
              <a:spAutoFit/>
            </a:bodyPr>
            <a:lstStyle/>
            <a:p>
              <a:pPr algn="ctr">
                <a:lnSpc>
                  <a:spcPts val="1982"/>
                </a:lnSpc>
                <a:spcBef>
                  <a:spcPct val="0"/>
                </a:spcBef>
              </a:pPr>
              <a:r>
                <a:rPr lang="en-US" sz="1416" spc="11">
                  <a:solidFill>
                    <a:srgbClr val="000000"/>
                  </a:solidFill>
                  <a:latin typeface="Open Sans"/>
                </a:rPr>
                <a:t>Mongo db</a:t>
              </a:r>
            </a:p>
          </p:txBody>
        </p:sp>
      </p:grpSp>
      <p:sp>
        <p:nvSpPr>
          <p:cNvPr name="Freeform 20" id="20"/>
          <p:cNvSpPr/>
          <p:nvPr/>
        </p:nvSpPr>
        <p:spPr>
          <a:xfrm flipH="false" flipV="false" rot="0">
            <a:off x="1318040" y="8079514"/>
            <a:ext cx="640528" cy="640528"/>
          </a:xfrm>
          <a:custGeom>
            <a:avLst/>
            <a:gdLst/>
            <a:ahLst/>
            <a:cxnLst/>
            <a:rect r="r" b="b" t="t" l="l"/>
            <a:pathLst>
              <a:path h="640528" w="640528">
                <a:moveTo>
                  <a:pt x="0" y="0"/>
                </a:moveTo>
                <a:lnTo>
                  <a:pt x="640528" y="0"/>
                </a:lnTo>
                <a:lnTo>
                  <a:pt x="640528" y="640528"/>
                </a:lnTo>
                <a:lnTo>
                  <a:pt x="0" y="640528"/>
                </a:lnTo>
                <a:lnTo>
                  <a:pt x="0" y="0"/>
                </a:lnTo>
                <a:close/>
              </a:path>
            </a:pathLst>
          </a:custGeom>
          <a:blipFill>
            <a:blip r:embed="rId11"/>
            <a:stretch>
              <a:fillRect l="0" t="0" r="0" b="0"/>
            </a:stretch>
          </a:blipFill>
        </p:spPr>
      </p:sp>
      <p:sp>
        <p:nvSpPr>
          <p:cNvPr name="Freeform 21" id="21"/>
          <p:cNvSpPr/>
          <p:nvPr/>
        </p:nvSpPr>
        <p:spPr>
          <a:xfrm flipH="false" flipV="false" rot="0">
            <a:off x="2649759" y="8047357"/>
            <a:ext cx="640528" cy="640528"/>
          </a:xfrm>
          <a:custGeom>
            <a:avLst/>
            <a:gdLst/>
            <a:ahLst/>
            <a:cxnLst/>
            <a:rect r="r" b="b" t="t" l="l"/>
            <a:pathLst>
              <a:path h="640528" w="640528">
                <a:moveTo>
                  <a:pt x="0" y="0"/>
                </a:moveTo>
                <a:lnTo>
                  <a:pt x="640528" y="0"/>
                </a:lnTo>
                <a:lnTo>
                  <a:pt x="640528" y="640529"/>
                </a:lnTo>
                <a:lnTo>
                  <a:pt x="0" y="640529"/>
                </a:lnTo>
                <a:lnTo>
                  <a:pt x="0" y="0"/>
                </a:lnTo>
                <a:close/>
              </a:path>
            </a:pathLst>
          </a:custGeom>
          <a:blipFill>
            <a:blip r:embed="rId12"/>
            <a:stretch>
              <a:fillRect l="0" t="0" r="0" b="0"/>
            </a:stretch>
          </a:blipFill>
        </p:spPr>
      </p:sp>
      <p:sp>
        <p:nvSpPr>
          <p:cNvPr name="Freeform 22" id="22"/>
          <p:cNvSpPr/>
          <p:nvPr/>
        </p:nvSpPr>
        <p:spPr>
          <a:xfrm flipH="false" flipV="false" rot="0">
            <a:off x="3936266" y="8083096"/>
            <a:ext cx="578474" cy="576215"/>
          </a:xfrm>
          <a:custGeom>
            <a:avLst/>
            <a:gdLst/>
            <a:ahLst/>
            <a:cxnLst/>
            <a:rect r="r" b="b" t="t" l="l"/>
            <a:pathLst>
              <a:path h="576215" w="578474">
                <a:moveTo>
                  <a:pt x="0" y="0"/>
                </a:moveTo>
                <a:lnTo>
                  <a:pt x="578474" y="0"/>
                </a:lnTo>
                <a:lnTo>
                  <a:pt x="578474" y="576215"/>
                </a:lnTo>
                <a:lnTo>
                  <a:pt x="0" y="576215"/>
                </a:lnTo>
                <a:lnTo>
                  <a:pt x="0" y="0"/>
                </a:lnTo>
                <a:close/>
              </a:path>
            </a:pathLst>
          </a:custGeom>
          <a:blipFill>
            <a:blip r:embed="rId13"/>
            <a:stretch>
              <a:fillRect l="0" t="0" r="0" b="0"/>
            </a:stretch>
          </a:blipFill>
        </p:spPr>
      </p:sp>
      <p:sp>
        <p:nvSpPr>
          <p:cNvPr name="Freeform 23" id="23"/>
          <p:cNvSpPr/>
          <p:nvPr/>
        </p:nvSpPr>
        <p:spPr>
          <a:xfrm flipH="false" flipV="false" rot="0">
            <a:off x="5210065" y="7963719"/>
            <a:ext cx="814969" cy="814969"/>
          </a:xfrm>
          <a:custGeom>
            <a:avLst/>
            <a:gdLst/>
            <a:ahLst/>
            <a:cxnLst/>
            <a:rect r="r" b="b" t="t" l="l"/>
            <a:pathLst>
              <a:path h="814969" w="814969">
                <a:moveTo>
                  <a:pt x="0" y="0"/>
                </a:moveTo>
                <a:lnTo>
                  <a:pt x="814969" y="0"/>
                </a:lnTo>
                <a:lnTo>
                  <a:pt x="814969" y="814969"/>
                </a:lnTo>
                <a:lnTo>
                  <a:pt x="0" y="814969"/>
                </a:lnTo>
                <a:lnTo>
                  <a:pt x="0" y="0"/>
                </a:lnTo>
                <a:close/>
              </a:path>
            </a:pathLst>
          </a:custGeom>
          <a:blipFill>
            <a:blip r:embed="rId14"/>
            <a:stretch>
              <a:fillRect l="0" t="0" r="0" b="0"/>
            </a:stretch>
          </a:blipFill>
        </p:spPr>
      </p:sp>
      <p:sp>
        <p:nvSpPr>
          <p:cNvPr name="TextBox 24" id="24"/>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High Level Design System</a:t>
            </a:r>
          </a:p>
        </p:txBody>
      </p:sp>
      <p:sp>
        <p:nvSpPr>
          <p:cNvPr name="TextBox 25" id="25"/>
          <p:cNvSpPr txBox="true"/>
          <p:nvPr/>
        </p:nvSpPr>
        <p:spPr>
          <a:xfrm rot="0">
            <a:off x="705947" y="2370502"/>
            <a:ext cx="6184333" cy="2270737"/>
          </a:xfrm>
          <a:prstGeom prst="rect">
            <a:avLst/>
          </a:prstGeom>
        </p:spPr>
        <p:txBody>
          <a:bodyPr anchor="t" rtlCol="false" tIns="0" lIns="0" bIns="0" rIns="0">
            <a:spAutoFit/>
          </a:bodyPr>
          <a:lstStyle/>
          <a:p>
            <a:pPr algn="l">
              <a:lnSpc>
                <a:spcPts val="4516"/>
              </a:lnSpc>
              <a:spcBef>
                <a:spcPct val="0"/>
              </a:spcBef>
            </a:pPr>
            <a:r>
              <a:rPr lang="en-US" sz="3225">
                <a:solidFill>
                  <a:srgbClr val="003E82"/>
                </a:solidFill>
                <a:latin typeface="Canva Sans"/>
              </a:rPr>
              <a:t>For the Web application development we used</a:t>
            </a:r>
            <a:r>
              <a:rPr lang="en-US" sz="3225">
                <a:solidFill>
                  <a:srgbClr val="003E82"/>
                </a:solidFill>
                <a:latin typeface="Canva Sans Bold"/>
              </a:rPr>
              <a:t> MERN</a:t>
            </a:r>
            <a:r>
              <a:rPr lang="en-US" sz="3225">
                <a:solidFill>
                  <a:srgbClr val="003E82"/>
                </a:solidFill>
                <a:latin typeface="Canva Sans"/>
              </a:rPr>
              <a:t> stack with websockets for the real-time communication.</a:t>
            </a:r>
          </a:p>
        </p:txBody>
      </p:sp>
      <p:sp>
        <p:nvSpPr>
          <p:cNvPr name="TextBox 26" id="26"/>
          <p:cNvSpPr txBox="true"/>
          <p:nvPr/>
        </p:nvSpPr>
        <p:spPr>
          <a:xfrm rot="0">
            <a:off x="2583139" y="8859336"/>
            <a:ext cx="881628" cy="264922"/>
          </a:xfrm>
          <a:prstGeom prst="rect">
            <a:avLst/>
          </a:prstGeom>
        </p:spPr>
        <p:txBody>
          <a:bodyPr anchor="t" rtlCol="false" tIns="0" lIns="0" bIns="0" rIns="0">
            <a:spAutoFit/>
          </a:bodyPr>
          <a:lstStyle/>
          <a:p>
            <a:pPr algn="ctr">
              <a:lnSpc>
                <a:spcPts val="2197"/>
              </a:lnSpc>
              <a:spcBef>
                <a:spcPct val="0"/>
              </a:spcBef>
            </a:pPr>
            <a:r>
              <a:rPr lang="en-US" sz="1569" spc="12">
                <a:solidFill>
                  <a:srgbClr val="000000"/>
                </a:solidFill>
                <a:latin typeface="Open Sans"/>
              </a:rPr>
              <a:t>Postman</a:t>
            </a:r>
          </a:p>
        </p:txBody>
      </p:sp>
      <p:sp>
        <p:nvSpPr>
          <p:cNvPr name="TextBox 27" id="27"/>
          <p:cNvSpPr txBox="true"/>
          <p:nvPr/>
        </p:nvSpPr>
        <p:spPr>
          <a:xfrm rot="0">
            <a:off x="1176480" y="8863933"/>
            <a:ext cx="1031507" cy="264922"/>
          </a:xfrm>
          <a:prstGeom prst="rect">
            <a:avLst/>
          </a:prstGeom>
        </p:spPr>
        <p:txBody>
          <a:bodyPr anchor="t" rtlCol="false" tIns="0" lIns="0" bIns="0" rIns="0">
            <a:spAutoFit/>
          </a:bodyPr>
          <a:lstStyle/>
          <a:p>
            <a:pPr algn="ctr">
              <a:lnSpc>
                <a:spcPts val="2197"/>
              </a:lnSpc>
              <a:spcBef>
                <a:spcPct val="0"/>
              </a:spcBef>
            </a:pPr>
            <a:r>
              <a:rPr lang="en-US" sz="1569" spc="12">
                <a:solidFill>
                  <a:srgbClr val="000000"/>
                </a:solidFill>
                <a:latin typeface="Open Sans"/>
              </a:rPr>
              <a:t>Git/Github</a:t>
            </a:r>
          </a:p>
        </p:txBody>
      </p:sp>
      <p:sp>
        <p:nvSpPr>
          <p:cNvPr name="TextBox 28" id="28"/>
          <p:cNvSpPr txBox="true"/>
          <p:nvPr/>
        </p:nvSpPr>
        <p:spPr>
          <a:xfrm rot="0">
            <a:off x="3839919" y="8859336"/>
            <a:ext cx="857456" cy="264922"/>
          </a:xfrm>
          <a:prstGeom prst="rect">
            <a:avLst/>
          </a:prstGeom>
        </p:spPr>
        <p:txBody>
          <a:bodyPr anchor="t" rtlCol="false" tIns="0" lIns="0" bIns="0" rIns="0">
            <a:spAutoFit/>
          </a:bodyPr>
          <a:lstStyle/>
          <a:p>
            <a:pPr algn="ctr">
              <a:lnSpc>
                <a:spcPts val="2197"/>
              </a:lnSpc>
              <a:spcBef>
                <a:spcPct val="0"/>
              </a:spcBef>
            </a:pPr>
            <a:r>
              <a:rPr lang="en-US" sz="1569" spc="12">
                <a:solidFill>
                  <a:srgbClr val="000000"/>
                </a:solidFill>
                <a:latin typeface="Open Sans"/>
              </a:rPr>
              <a:t>VS Code</a:t>
            </a:r>
          </a:p>
        </p:txBody>
      </p:sp>
      <p:sp>
        <p:nvSpPr>
          <p:cNvPr name="TextBox 29" id="29"/>
          <p:cNvSpPr txBox="true"/>
          <p:nvPr/>
        </p:nvSpPr>
        <p:spPr>
          <a:xfrm rot="0">
            <a:off x="5167578" y="8863933"/>
            <a:ext cx="857456" cy="264922"/>
          </a:xfrm>
          <a:prstGeom prst="rect">
            <a:avLst/>
          </a:prstGeom>
        </p:spPr>
        <p:txBody>
          <a:bodyPr anchor="t" rtlCol="false" tIns="0" lIns="0" bIns="0" rIns="0">
            <a:spAutoFit/>
          </a:bodyPr>
          <a:lstStyle/>
          <a:p>
            <a:pPr algn="ctr">
              <a:lnSpc>
                <a:spcPts val="2197"/>
              </a:lnSpc>
              <a:spcBef>
                <a:spcPct val="0"/>
              </a:spcBef>
            </a:pPr>
            <a:r>
              <a:rPr lang="en-US" sz="1569" spc="12">
                <a:solidFill>
                  <a:srgbClr val="000000"/>
                </a:solidFill>
                <a:latin typeface="Open Sans"/>
              </a:rPr>
              <a:t>Jest js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7911576"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Data Gathering</a:t>
            </a:r>
          </a:p>
        </p:txBody>
      </p:sp>
      <p:sp>
        <p:nvSpPr>
          <p:cNvPr name="TextBox 3" id="3"/>
          <p:cNvSpPr txBox="true"/>
          <p:nvPr/>
        </p:nvSpPr>
        <p:spPr>
          <a:xfrm rot="0">
            <a:off x="6642827" y="4228597"/>
            <a:ext cx="9424376" cy="184467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2.1 Similar applications</a:t>
            </a:r>
          </a:p>
          <a:p>
            <a:pPr algn="l">
              <a:lnSpc>
                <a:spcPts val="4900"/>
              </a:lnSpc>
            </a:pPr>
            <a:r>
              <a:rPr lang="en-US" sz="3500">
                <a:solidFill>
                  <a:srgbClr val="3E9AFF"/>
                </a:solidFill>
                <a:latin typeface="Lato"/>
              </a:rPr>
              <a:t> 2.2 Survey Analysis</a:t>
            </a:r>
          </a:p>
          <a:p>
            <a:pPr algn="l" marL="0" indent="0" lvl="0">
              <a:lnSpc>
                <a:spcPts val="4900"/>
              </a:lnSpc>
              <a:spcBef>
                <a:spcPct val="0"/>
              </a:spcBef>
            </a:pPr>
            <a:r>
              <a:rPr lang="en-US" sz="3500">
                <a:solidFill>
                  <a:srgbClr val="3E9AFF"/>
                </a:solidFill>
                <a:latin typeface="Lato"/>
              </a:rPr>
              <a:t> 2.3 System High-Level Design</a:t>
            </a:r>
            <a:r>
              <a:rPr lang="en-US" sz="3500">
                <a:solidFill>
                  <a:srgbClr val="3E9AFF"/>
                </a:solidFill>
                <a:latin typeface="Lato"/>
              </a:rPr>
              <a:t> </a:t>
            </a:r>
          </a:p>
        </p:txBody>
      </p:sp>
      <p:sp>
        <p:nvSpPr>
          <p:cNvPr name="AutoShape 4" id="4"/>
          <p:cNvSpPr/>
          <p:nvPr/>
        </p:nvSpPr>
        <p:spPr>
          <a:xfrm>
            <a:off x="6642827" y="5853549"/>
            <a:ext cx="6164888" cy="0"/>
          </a:xfrm>
          <a:prstGeom prst="line">
            <a:avLst/>
          </a:prstGeom>
          <a:ln cap="flat" w="38100">
            <a:solidFill>
              <a:srgbClr val="007AFF"/>
            </a:solidFill>
            <a:prstDash val="solid"/>
            <a:headEnd type="none" len="sm" w="sm"/>
            <a:tailEnd type="none" len="sm" w="sm"/>
          </a:ln>
        </p:spPr>
      </p:sp>
      <p:sp>
        <p:nvSpPr>
          <p:cNvPr name="AutoShape 5" id="5"/>
          <p:cNvSpPr/>
          <p:nvPr/>
        </p:nvSpPr>
        <p:spPr>
          <a:xfrm>
            <a:off x="6642827" y="4648216"/>
            <a:ext cx="4863343" cy="0"/>
          </a:xfrm>
          <a:prstGeom prst="line">
            <a:avLst/>
          </a:prstGeom>
          <a:ln cap="flat" w="38100">
            <a:solidFill>
              <a:srgbClr val="007AFF"/>
            </a:solidFill>
            <a:prstDash val="solid"/>
            <a:headEnd type="none" len="sm" w="sm"/>
            <a:tailEnd type="none" len="sm" w="sm"/>
          </a:ln>
        </p:spPr>
      </p:sp>
      <p:sp>
        <p:nvSpPr>
          <p:cNvPr name="AutoShape 6" id="6"/>
          <p:cNvSpPr/>
          <p:nvPr/>
        </p:nvSpPr>
        <p:spPr>
          <a:xfrm flipV="true">
            <a:off x="6642827" y="5222371"/>
            <a:ext cx="4148701" cy="28575"/>
          </a:xfrm>
          <a:prstGeom prst="line">
            <a:avLst/>
          </a:prstGeom>
          <a:ln cap="flat" w="38100">
            <a:solidFill>
              <a:srgbClr val="007AFF"/>
            </a:solidFill>
            <a:prstDash val="solid"/>
            <a:headEnd type="none" len="sm" w="sm"/>
            <a:tailEnd type="none" len="sm" w="sm"/>
          </a:ln>
        </p:spPr>
      </p:sp>
      <p:sp>
        <p:nvSpPr>
          <p:cNvPr name="Freeform 7" id="7"/>
          <p:cNvSpPr/>
          <p:nvPr/>
        </p:nvSpPr>
        <p:spPr>
          <a:xfrm flipH="false" flipV="false" rot="0">
            <a:off x="4964018" y="3067313"/>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3.1 Rank calculation</a:t>
            </a:r>
          </a:p>
          <a:p>
            <a:pPr algn="l">
              <a:lnSpc>
                <a:spcPts val="4900"/>
              </a:lnSpc>
            </a:pPr>
            <a:r>
              <a:rPr lang="en-US" sz="3500">
                <a:solidFill>
                  <a:srgbClr val="000000"/>
                </a:solidFill>
                <a:latin typeface="Lato"/>
              </a:rPr>
              <a:t>3.2 How does the Rating system work?</a:t>
            </a:r>
          </a:p>
          <a:p>
            <a:pPr algn="l">
              <a:lnSpc>
                <a:spcPts val="4900"/>
              </a:lnSpc>
            </a:pPr>
            <a:r>
              <a:rPr lang="en-US" sz="3500">
                <a:solidFill>
                  <a:srgbClr val="000000"/>
                </a:solidFill>
                <a:latin typeface="Lato"/>
              </a:rPr>
              <a:t>3.3 Elo Rating System </a:t>
            </a:r>
          </a:p>
          <a:p>
            <a:pPr algn="l" marL="0" indent="0" lvl="0">
              <a:lnSpc>
                <a:spcPts val="4900"/>
              </a:lnSpc>
              <a:spcBef>
                <a:spcPct val="0"/>
              </a:spcBef>
            </a:pPr>
            <a:r>
              <a:rPr lang="en-US" sz="3500">
                <a:solidFill>
                  <a:srgbClr val="000000"/>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3.1 Rank calculation</a:t>
            </a:r>
          </a:p>
          <a:p>
            <a:pPr algn="l">
              <a:lnSpc>
                <a:spcPts val="4900"/>
              </a:lnSpc>
            </a:pPr>
            <a:r>
              <a:rPr lang="en-US" sz="3500">
                <a:solidFill>
                  <a:srgbClr val="000000"/>
                </a:solidFill>
                <a:latin typeface="Lato"/>
              </a:rPr>
              <a:t>3.2 How does the Rating system work?</a:t>
            </a:r>
          </a:p>
          <a:p>
            <a:pPr algn="l">
              <a:lnSpc>
                <a:spcPts val="4900"/>
              </a:lnSpc>
            </a:pPr>
            <a:r>
              <a:rPr lang="en-US" sz="3500">
                <a:solidFill>
                  <a:srgbClr val="000000"/>
                </a:solidFill>
                <a:latin typeface="Lato"/>
              </a:rPr>
              <a:t>3.3 Elo Rating System </a:t>
            </a:r>
          </a:p>
          <a:p>
            <a:pPr algn="l" marL="0" indent="0" lvl="0">
              <a:lnSpc>
                <a:spcPts val="4900"/>
              </a:lnSpc>
              <a:spcBef>
                <a:spcPct val="0"/>
              </a:spcBef>
            </a:pPr>
            <a:r>
              <a:rPr lang="en-US" sz="3500">
                <a:solidFill>
                  <a:srgbClr val="000000"/>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4633130" y="4540928"/>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6352570"/>
            <a:ext cx="16986080" cy="3480206"/>
          </a:xfrm>
          <a:custGeom>
            <a:avLst/>
            <a:gdLst/>
            <a:ahLst/>
            <a:cxnLst/>
            <a:rect r="r" b="b" t="t" l="l"/>
            <a:pathLst>
              <a:path h="3480206" w="16986080">
                <a:moveTo>
                  <a:pt x="0" y="0"/>
                </a:moveTo>
                <a:lnTo>
                  <a:pt x="16986080" y="0"/>
                </a:lnTo>
                <a:lnTo>
                  <a:pt x="16986080" y="3480205"/>
                </a:lnTo>
                <a:lnTo>
                  <a:pt x="0" y="3480205"/>
                </a:lnTo>
                <a:lnTo>
                  <a:pt x="0" y="0"/>
                </a:lnTo>
                <a:close/>
              </a:path>
            </a:pathLst>
          </a:custGeom>
          <a:blipFill>
            <a:blip r:embed="rId2"/>
            <a:stretch>
              <a:fillRect l="0" t="0" r="0" b="0"/>
            </a:stretch>
          </a:blipFill>
        </p:spPr>
      </p:sp>
      <p:sp>
        <p:nvSpPr>
          <p:cNvPr name="TextBox 3" id="3"/>
          <p:cNvSpPr txBox="true"/>
          <p:nvPr/>
        </p:nvSpPr>
        <p:spPr>
          <a:xfrm rot="0">
            <a:off x="1028700" y="2081068"/>
            <a:ext cx="16986080" cy="3909552"/>
          </a:xfrm>
          <a:prstGeom prst="rect">
            <a:avLst/>
          </a:prstGeom>
        </p:spPr>
        <p:txBody>
          <a:bodyPr anchor="t" rtlCol="false" tIns="0" lIns="0" bIns="0" rIns="0">
            <a:spAutoFit/>
          </a:bodyPr>
          <a:lstStyle/>
          <a:p>
            <a:pPr algn="just" marL="692097" indent="-346048" lvl="1">
              <a:lnSpc>
                <a:spcPts val="4487"/>
              </a:lnSpc>
              <a:buFont typeface="Arial"/>
              <a:buChar char="•"/>
            </a:pPr>
            <a:r>
              <a:rPr lang="en-US" sz="3205">
                <a:solidFill>
                  <a:srgbClr val="003E82"/>
                </a:solidFill>
                <a:latin typeface="Canva Sans"/>
              </a:rPr>
              <a:t>Each wrong submission has a 10-minute penalty (not counted yet)</a:t>
            </a:r>
          </a:p>
          <a:p>
            <a:pPr algn="just" marL="692097" indent="-346048" lvl="1">
              <a:lnSpc>
                <a:spcPts val="4487"/>
              </a:lnSpc>
              <a:buFont typeface="Arial"/>
              <a:buChar char="•"/>
            </a:pPr>
            <a:r>
              <a:rPr lang="en-US" sz="3205">
                <a:solidFill>
                  <a:srgbClr val="003E82"/>
                </a:solidFill>
                <a:latin typeface="Canva Sans"/>
              </a:rPr>
              <a:t>Accepted submission has a penalty equal to the sum of the current minute in the contest and previous wrong submissions penalty.</a:t>
            </a:r>
          </a:p>
          <a:p>
            <a:pPr algn="just" marL="692097" indent="-346048" lvl="1">
              <a:lnSpc>
                <a:spcPts val="4487"/>
              </a:lnSpc>
              <a:buFont typeface="Arial"/>
              <a:buChar char="•"/>
            </a:pPr>
            <a:r>
              <a:rPr lang="en-US" sz="3205">
                <a:solidFill>
                  <a:srgbClr val="003E82"/>
                </a:solidFill>
                <a:latin typeface="Canva Sans"/>
              </a:rPr>
              <a:t>Any submission after the first accepted one is not counted.</a:t>
            </a:r>
          </a:p>
          <a:p>
            <a:pPr algn="just" marL="692097" indent="-346048" lvl="1">
              <a:lnSpc>
                <a:spcPts val="4487"/>
              </a:lnSpc>
              <a:buFont typeface="Arial"/>
              <a:buChar char="•"/>
            </a:pPr>
            <a:r>
              <a:rPr lang="en-US" sz="3205">
                <a:solidFill>
                  <a:srgbClr val="003E82"/>
                </a:solidFill>
                <a:latin typeface="Canva Sans"/>
              </a:rPr>
              <a:t>The One who solves more problems has a higher rank.</a:t>
            </a:r>
          </a:p>
          <a:p>
            <a:pPr algn="just" marL="692097" indent="-346048" lvl="1">
              <a:lnSpc>
                <a:spcPts val="4487"/>
              </a:lnSpc>
              <a:buFont typeface="Arial"/>
              <a:buChar char="•"/>
            </a:pPr>
            <a:r>
              <a:rPr lang="en-US" sz="3205">
                <a:solidFill>
                  <a:srgbClr val="003E82"/>
                </a:solidFill>
                <a:latin typeface="Canva Sans"/>
              </a:rPr>
              <a:t>If two users solve the same number of problems, the one with less penalty has a higher rank.</a:t>
            </a:r>
          </a:p>
        </p:txBody>
      </p:sp>
      <p:sp>
        <p:nvSpPr>
          <p:cNvPr name="TextBox 4" id="4"/>
          <p:cNvSpPr txBox="true"/>
          <p:nvPr/>
        </p:nvSpPr>
        <p:spPr>
          <a:xfrm rot="0">
            <a:off x="1028700" y="588255"/>
            <a:ext cx="9115113"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Rank calculation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57250"/>
            <a:ext cx="9860946" cy="1076325"/>
          </a:xfrm>
          <a:prstGeom prst="rect">
            <a:avLst/>
          </a:prstGeom>
        </p:spPr>
        <p:txBody>
          <a:bodyPr anchor="t" rtlCol="false" tIns="0" lIns="0" bIns="0" rIns="0">
            <a:spAutoFit/>
          </a:bodyPr>
          <a:lstStyle/>
          <a:p>
            <a:pPr algn="l" marL="0" indent="0" lvl="0">
              <a:lnSpc>
                <a:spcPts val="7199"/>
              </a:lnSpc>
            </a:pPr>
            <a:r>
              <a:rPr lang="en-US" sz="5999">
                <a:solidFill>
                  <a:srgbClr val="000000"/>
                </a:solidFill>
                <a:latin typeface="Agrandir Medium"/>
              </a:rPr>
              <a:t>Agenda</a:t>
            </a:r>
          </a:p>
        </p:txBody>
      </p:sp>
      <p:sp>
        <p:nvSpPr>
          <p:cNvPr name="TextBox 3" id="3"/>
          <p:cNvSpPr txBox="true"/>
          <p:nvPr/>
        </p:nvSpPr>
        <p:spPr>
          <a:xfrm rot="0">
            <a:off x="1633820" y="2813797"/>
            <a:ext cx="2791332" cy="51917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Introduction</a:t>
            </a:r>
          </a:p>
        </p:txBody>
      </p:sp>
      <p:sp>
        <p:nvSpPr>
          <p:cNvPr name="TextBox 4" id="4"/>
          <p:cNvSpPr txBox="true"/>
          <p:nvPr/>
        </p:nvSpPr>
        <p:spPr>
          <a:xfrm rot="0">
            <a:off x="1633820" y="3368878"/>
            <a:ext cx="2791332" cy="1397000"/>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 Introduction phase where the goals and scope of the project are outlined</a:t>
            </a:r>
          </a:p>
        </p:txBody>
      </p:sp>
      <p:grpSp>
        <p:nvGrpSpPr>
          <p:cNvPr name="Group 5" id="5"/>
          <p:cNvGrpSpPr/>
          <p:nvPr/>
        </p:nvGrpSpPr>
        <p:grpSpPr>
          <a:xfrm rot="0">
            <a:off x="1028700" y="2847561"/>
            <a:ext cx="445749" cy="445749"/>
            <a:chOff x="0" y="0"/>
            <a:chExt cx="594331" cy="594331"/>
          </a:xfrm>
        </p:grpSpPr>
        <p:grpSp>
          <p:nvGrpSpPr>
            <p:cNvPr name="Group 6" id="6"/>
            <p:cNvGrpSpPr/>
            <p:nvPr/>
          </p:nvGrpSpPr>
          <p:grpSpPr>
            <a:xfrm rot="0">
              <a:off x="0" y="0"/>
              <a:ext cx="594331" cy="59433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8" id="8"/>
            <p:cNvSpPr txBox="true"/>
            <p:nvPr/>
          </p:nvSpPr>
          <p:spPr>
            <a:xfrm rot="0">
              <a:off x="90835" y="53466"/>
              <a:ext cx="412661" cy="473022"/>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1</a:t>
              </a:r>
            </a:p>
          </p:txBody>
        </p:sp>
      </p:grpSp>
      <p:grpSp>
        <p:nvGrpSpPr>
          <p:cNvPr name="Group 9" id="9"/>
          <p:cNvGrpSpPr/>
          <p:nvPr/>
        </p:nvGrpSpPr>
        <p:grpSpPr>
          <a:xfrm rot="0">
            <a:off x="4750960" y="2909047"/>
            <a:ext cx="445749" cy="445749"/>
            <a:chOff x="0" y="0"/>
            <a:chExt cx="594331" cy="594331"/>
          </a:xfrm>
        </p:grpSpPr>
        <p:grpSp>
          <p:nvGrpSpPr>
            <p:cNvPr name="Group 10" id="10"/>
            <p:cNvGrpSpPr/>
            <p:nvPr/>
          </p:nvGrpSpPr>
          <p:grpSpPr>
            <a:xfrm rot="0">
              <a:off x="0" y="0"/>
              <a:ext cx="594331" cy="594331"/>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12" id="12"/>
            <p:cNvSpPr txBox="true"/>
            <p:nvPr/>
          </p:nvSpPr>
          <p:spPr>
            <a:xfrm rot="0">
              <a:off x="90835" y="53466"/>
              <a:ext cx="412661" cy="473022"/>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2</a:t>
              </a:r>
            </a:p>
          </p:txBody>
        </p:sp>
      </p:grpSp>
      <p:grpSp>
        <p:nvGrpSpPr>
          <p:cNvPr name="Group 13" id="13"/>
          <p:cNvGrpSpPr/>
          <p:nvPr/>
        </p:nvGrpSpPr>
        <p:grpSpPr>
          <a:xfrm rot="0">
            <a:off x="12905488" y="2879337"/>
            <a:ext cx="445749" cy="445153"/>
            <a:chOff x="0" y="0"/>
            <a:chExt cx="594331" cy="593538"/>
          </a:xfrm>
        </p:grpSpPr>
        <p:grpSp>
          <p:nvGrpSpPr>
            <p:cNvPr name="Group 14" id="14"/>
            <p:cNvGrpSpPr/>
            <p:nvPr/>
          </p:nvGrpSpPr>
          <p:grpSpPr>
            <a:xfrm rot="0">
              <a:off x="0" y="0"/>
              <a:ext cx="594331" cy="593538"/>
              <a:chOff x="0" y="0"/>
              <a:chExt cx="6350000" cy="6341519"/>
            </a:xfrm>
          </p:grpSpPr>
          <p:sp>
            <p:nvSpPr>
              <p:cNvPr name="Freeform 15" id="15"/>
              <p:cNvSpPr/>
              <p:nvPr/>
            </p:nvSpPr>
            <p:spPr>
              <a:xfrm flipH="false" flipV="false" rot="0">
                <a:off x="0" y="0"/>
                <a:ext cx="6350000" cy="6341520"/>
              </a:xfrm>
              <a:custGeom>
                <a:avLst/>
                <a:gdLst/>
                <a:ahLst/>
                <a:cxnLst/>
                <a:rect r="r" b="b" t="t" l="l"/>
                <a:pathLst>
                  <a:path h="6341520" w="635000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007AFF"/>
              </a:solidFill>
            </p:spPr>
          </p:sp>
        </p:grpSp>
        <p:sp>
          <p:nvSpPr>
            <p:cNvPr name="TextBox 16" id="16"/>
            <p:cNvSpPr txBox="true"/>
            <p:nvPr/>
          </p:nvSpPr>
          <p:spPr>
            <a:xfrm rot="0">
              <a:off x="90835" y="53466"/>
              <a:ext cx="412661" cy="472228"/>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4</a:t>
              </a:r>
            </a:p>
          </p:txBody>
        </p:sp>
      </p:grpSp>
      <p:grpSp>
        <p:nvGrpSpPr>
          <p:cNvPr name="Group 17" id="17"/>
          <p:cNvGrpSpPr/>
          <p:nvPr/>
        </p:nvGrpSpPr>
        <p:grpSpPr>
          <a:xfrm rot="0">
            <a:off x="2726926" y="6256635"/>
            <a:ext cx="445749" cy="445153"/>
            <a:chOff x="0" y="0"/>
            <a:chExt cx="594331" cy="593538"/>
          </a:xfrm>
        </p:grpSpPr>
        <p:grpSp>
          <p:nvGrpSpPr>
            <p:cNvPr name="Group 18" id="18"/>
            <p:cNvGrpSpPr/>
            <p:nvPr/>
          </p:nvGrpSpPr>
          <p:grpSpPr>
            <a:xfrm rot="0">
              <a:off x="0" y="0"/>
              <a:ext cx="594331" cy="593538"/>
              <a:chOff x="0" y="0"/>
              <a:chExt cx="6350000" cy="6341519"/>
            </a:xfrm>
          </p:grpSpPr>
          <p:sp>
            <p:nvSpPr>
              <p:cNvPr name="Freeform 19" id="19"/>
              <p:cNvSpPr/>
              <p:nvPr/>
            </p:nvSpPr>
            <p:spPr>
              <a:xfrm flipH="false" flipV="false" rot="0">
                <a:off x="0" y="0"/>
                <a:ext cx="6350000" cy="6341520"/>
              </a:xfrm>
              <a:custGeom>
                <a:avLst/>
                <a:gdLst/>
                <a:ahLst/>
                <a:cxnLst/>
                <a:rect r="r" b="b" t="t" l="l"/>
                <a:pathLst>
                  <a:path h="6341520" w="635000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007AFF"/>
              </a:solidFill>
            </p:spPr>
          </p:sp>
        </p:grpSp>
        <p:sp>
          <p:nvSpPr>
            <p:cNvPr name="TextBox 20" id="20"/>
            <p:cNvSpPr txBox="true"/>
            <p:nvPr/>
          </p:nvSpPr>
          <p:spPr>
            <a:xfrm rot="0">
              <a:off x="90835" y="53466"/>
              <a:ext cx="412661" cy="472228"/>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5</a:t>
              </a:r>
            </a:p>
          </p:txBody>
        </p:sp>
      </p:grpSp>
      <p:grpSp>
        <p:nvGrpSpPr>
          <p:cNvPr name="Group 21" id="21"/>
          <p:cNvGrpSpPr/>
          <p:nvPr/>
        </p:nvGrpSpPr>
        <p:grpSpPr>
          <a:xfrm rot="0">
            <a:off x="7230851" y="6313785"/>
            <a:ext cx="445749" cy="445153"/>
            <a:chOff x="0" y="0"/>
            <a:chExt cx="594331" cy="593538"/>
          </a:xfrm>
        </p:grpSpPr>
        <p:grpSp>
          <p:nvGrpSpPr>
            <p:cNvPr name="Group 22" id="22"/>
            <p:cNvGrpSpPr/>
            <p:nvPr/>
          </p:nvGrpSpPr>
          <p:grpSpPr>
            <a:xfrm rot="0">
              <a:off x="0" y="0"/>
              <a:ext cx="594331" cy="593538"/>
              <a:chOff x="0" y="0"/>
              <a:chExt cx="6350000" cy="6341519"/>
            </a:xfrm>
          </p:grpSpPr>
          <p:sp>
            <p:nvSpPr>
              <p:cNvPr name="Freeform 23" id="23"/>
              <p:cNvSpPr/>
              <p:nvPr/>
            </p:nvSpPr>
            <p:spPr>
              <a:xfrm flipH="false" flipV="false" rot="0">
                <a:off x="0" y="0"/>
                <a:ext cx="6350000" cy="6341520"/>
              </a:xfrm>
              <a:custGeom>
                <a:avLst/>
                <a:gdLst/>
                <a:ahLst/>
                <a:cxnLst/>
                <a:rect r="r" b="b" t="t" l="l"/>
                <a:pathLst>
                  <a:path h="6341520" w="635000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007AFF"/>
              </a:solidFill>
            </p:spPr>
          </p:sp>
        </p:grpSp>
        <p:sp>
          <p:nvSpPr>
            <p:cNvPr name="TextBox 24" id="24"/>
            <p:cNvSpPr txBox="true"/>
            <p:nvPr/>
          </p:nvSpPr>
          <p:spPr>
            <a:xfrm rot="0">
              <a:off x="90835" y="53466"/>
              <a:ext cx="412661" cy="472228"/>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6</a:t>
              </a:r>
            </a:p>
          </p:txBody>
        </p:sp>
      </p:grpSp>
      <p:grpSp>
        <p:nvGrpSpPr>
          <p:cNvPr name="Group 25" id="25"/>
          <p:cNvGrpSpPr/>
          <p:nvPr/>
        </p:nvGrpSpPr>
        <p:grpSpPr>
          <a:xfrm rot="0">
            <a:off x="12014325" y="6325410"/>
            <a:ext cx="445749" cy="445153"/>
            <a:chOff x="0" y="0"/>
            <a:chExt cx="594331" cy="593538"/>
          </a:xfrm>
        </p:grpSpPr>
        <p:grpSp>
          <p:nvGrpSpPr>
            <p:cNvPr name="Group 26" id="26"/>
            <p:cNvGrpSpPr/>
            <p:nvPr/>
          </p:nvGrpSpPr>
          <p:grpSpPr>
            <a:xfrm rot="0">
              <a:off x="0" y="0"/>
              <a:ext cx="594331" cy="593538"/>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28" id="28"/>
            <p:cNvSpPr txBox="true"/>
            <p:nvPr/>
          </p:nvSpPr>
          <p:spPr>
            <a:xfrm rot="0">
              <a:off x="90835" y="53466"/>
              <a:ext cx="412661" cy="472228"/>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7</a:t>
              </a:r>
            </a:p>
          </p:txBody>
        </p:sp>
      </p:grpSp>
      <p:sp>
        <p:nvSpPr>
          <p:cNvPr name="TextBox 29" id="29"/>
          <p:cNvSpPr txBox="true"/>
          <p:nvPr/>
        </p:nvSpPr>
        <p:spPr>
          <a:xfrm rot="0">
            <a:off x="13496038" y="2772152"/>
            <a:ext cx="3418980" cy="95732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Recommendation system</a:t>
            </a:r>
          </a:p>
        </p:txBody>
      </p:sp>
      <p:sp>
        <p:nvSpPr>
          <p:cNvPr name="TextBox 30" id="30"/>
          <p:cNvSpPr txBox="true"/>
          <p:nvPr/>
        </p:nvSpPr>
        <p:spPr>
          <a:xfrm rot="0">
            <a:off x="13496038" y="3754681"/>
            <a:ext cx="3763262" cy="1749425"/>
          </a:xfrm>
          <a:prstGeom prst="rect">
            <a:avLst/>
          </a:prstGeom>
        </p:spPr>
        <p:txBody>
          <a:bodyPr anchor="t" rtlCol="false" tIns="0" lIns="0" bIns="0" rIns="0">
            <a:spAutoFit/>
          </a:bodyPr>
          <a:lstStyle/>
          <a:p>
            <a:pPr algn="l">
              <a:lnSpc>
                <a:spcPts val="2799"/>
              </a:lnSpc>
            </a:pPr>
            <a:r>
              <a:rPr lang="en-US" sz="1999">
                <a:solidFill>
                  <a:srgbClr val="000000"/>
                </a:solidFill>
                <a:latin typeface="Lato"/>
              </a:rPr>
              <a:t>Recommendation system is developed using intelligent algorithms to generate personalized suggestions. </a:t>
            </a:r>
            <a:r>
              <a:rPr lang="en-US" sz="1999">
                <a:solidFill>
                  <a:srgbClr val="000000"/>
                </a:solidFill>
                <a:latin typeface="Lato"/>
              </a:rPr>
              <a:t> </a:t>
            </a:r>
          </a:p>
          <a:p>
            <a:pPr algn="l" marL="0" indent="0" lvl="0">
              <a:lnSpc>
                <a:spcPts val="2799"/>
              </a:lnSpc>
              <a:spcBef>
                <a:spcPct val="0"/>
              </a:spcBef>
            </a:pPr>
          </a:p>
        </p:txBody>
      </p:sp>
      <p:sp>
        <p:nvSpPr>
          <p:cNvPr name="TextBox 31" id="31"/>
          <p:cNvSpPr txBox="true"/>
          <p:nvPr/>
        </p:nvSpPr>
        <p:spPr>
          <a:xfrm rot="0">
            <a:off x="5314024" y="2834233"/>
            <a:ext cx="2791332" cy="51917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Data gathering</a:t>
            </a:r>
          </a:p>
        </p:txBody>
      </p:sp>
      <p:sp>
        <p:nvSpPr>
          <p:cNvPr name="TextBox 32" id="32"/>
          <p:cNvSpPr txBox="true"/>
          <p:nvPr/>
        </p:nvSpPr>
        <p:spPr>
          <a:xfrm rot="0">
            <a:off x="5311009" y="3423724"/>
            <a:ext cx="2791332" cy="1397000"/>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Data gathering is conducted to collect and analyze relevant information.</a:t>
            </a:r>
          </a:p>
        </p:txBody>
      </p:sp>
      <p:sp>
        <p:nvSpPr>
          <p:cNvPr name="TextBox 33" id="33"/>
          <p:cNvSpPr txBox="true"/>
          <p:nvPr/>
        </p:nvSpPr>
        <p:spPr>
          <a:xfrm rot="0">
            <a:off x="3332046" y="6230160"/>
            <a:ext cx="2791332" cy="95732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Web Application</a:t>
            </a:r>
          </a:p>
        </p:txBody>
      </p:sp>
      <p:sp>
        <p:nvSpPr>
          <p:cNvPr name="TextBox 34" id="34"/>
          <p:cNvSpPr txBox="true"/>
          <p:nvPr/>
        </p:nvSpPr>
        <p:spPr>
          <a:xfrm rot="0">
            <a:off x="3332046" y="7225586"/>
            <a:ext cx="2791332" cy="1397000"/>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A Web Application is implemented to provide users with an intuitive interface. </a:t>
            </a:r>
          </a:p>
        </p:txBody>
      </p:sp>
      <p:sp>
        <p:nvSpPr>
          <p:cNvPr name="TextBox 35" id="35"/>
          <p:cNvSpPr txBox="true"/>
          <p:nvPr/>
        </p:nvSpPr>
        <p:spPr>
          <a:xfrm rot="0">
            <a:off x="7790899" y="6287310"/>
            <a:ext cx="3142820" cy="51917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System Testing</a:t>
            </a:r>
          </a:p>
        </p:txBody>
      </p:sp>
      <p:sp>
        <p:nvSpPr>
          <p:cNvPr name="TextBox 36" id="36"/>
          <p:cNvSpPr txBox="true"/>
          <p:nvPr/>
        </p:nvSpPr>
        <p:spPr>
          <a:xfrm rot="0">
            <a:off x="12586337" y="6251387"/>
            <a:ext cx="2791332" cy="51917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Conclusion</a:t>
            </a:r>
          </a:p>
        </p:txBody>
      </p:sp>
      <p:sp>
        <p:nvSpPr>
          <p:cNvPr name="TextBox 37" id="37"/>
          <p:cNvSpPr txBox="true"/>
          <p:nvPr/>
        </p:nvSpPr>
        <p:spPr>
          <a:xfrm rot="0">
            <a:off x="7793915" y="6873161"/>
            <a:ext cx="2791332" cy="1397000"/>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System Testing ensures the reliability and functionality of the system.</a:t>
            </a:r>
          </a:p>
        </p:txBody>
      </p:sp>
      <p:sp>
        <p:nvSpPr>
          <p:cNvPr name="TextBox 38" id="38"/>
          <p:cNvSpPr txBox="true"/>
          <p:nvPr/>
        </p:nvSpPr>
        <p:spPr>
          <a:xfrm rot="0">
            <a:off x="12476610" y="6884786"/>
            <a:ext cx="2791332" cy="1749425"/>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The conclusion summarizes the project's outcomes and provides recommendations for future improvements.</a:t>
            </a:r>
          </a:p>
        </p:txBody>
      </p:sp>
      <p:grpSp>
        <p:nvGrpSpPr>
          <p:cNvPr name="Group 39" id="39"/>
          <p:cNvGrpSpPr/>
          <p:nvPr/>
        </p:nvGrpSpPr>
        <p:grpSpPr>
          <a:xfrm rot="0">
            <a:off x="8712740" y="2941419"/>
            <a:ext cx="445749" cy="445153"/>
            <a:chOff x="0" y="0"/>
            <a:chExt cx="594331" cy="593538"/>
          </a:xfrm>
        </p:grpSpPr>
        <p:grpSp>
          <p:nvGrpSpPr>
            <p:cNvPr name="Group 40" id="40"/>
            <p:cNvGrpSpPr/>
            <p:nvPr/>
          </p:nvGrpSpPr>
          <p:grpSpPr>
            <a:xfrm rot="0">
              <a:off x="0" y="0"/>
              <a:ext cx="594331" cy="593538"/>
              <a:chOff x="0" y="0"/>
              <a:chExt cx="6350000" cy="6341519"/>
            </a:xfrm>
          </p:grpSpPr>
          <p:sp>
            <p:nvSpPr>
              <p:cNvPr name="Freeform 41" id="41"/>
              <p:cNvSpPr/>
              <p:nvPr/>
            </p:nvSpPr>
            <p:spPr>
              <a:xfrm flipH="false" flipV="false" rot="0">
                <a:off x="0" y="0"/>
                <a:ext cx="6350000" cy="6341520"/>
              </a:xfrm>
              <a:custGeom>
                <a:avLst/>
                <a:gdLst/>
                <a:ahLst/>
                <a:cxnLst/>
                <a:rect r="r" b="b" t="t" l="l"/>
                <a:pathLst>
                  <a:path h="6341520" w="635000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007AFF"/>
              </a:solidFill>
            </p:spPr>
          </p:sp>
        </p:grpSp>
        <p:sp>
          <p:nvSpPr>
            <p:cNvPr name="TextBox 42" id="42"/>
            <p:cNvSpPr txBox="true"/>
            <p:nvPr/>
          </p:nvSpPr>
          <p:spPr>
            <a:xfrm rot="0">
              <a:off x="90835" y="53466"/>
              <a:ext cx="412661" cy="472228"/>
            </a:xfrm>
            <a:prstGeom prst="rect">
              <a:avLst/>
            </a:prstGeom>
          </p:spPr>
          <p:txBody>
            <a:bodyPr anchor="t" rtlCol="false" tIns="0" lIns="0" bIns="0" rIns="0">
              <a:spAutoFit/>
            </a:bodyPr>
            <a:lstStyle/>
            <a:p>
              <a:pPr algn="ctr" marL="0" indent="0" lvl="0">
                <a:lnSpc>
                  <a:spcPts val="2480"/>
                </a:lnSpc>
                <a:spcBef>
                  <a:spcPct val="0"/>
                </a:spcBef>
              </a:pPr>
              <a:r>
                <a:rPr lang="en-US" sz="2000">
                  <a:solidFill>
                    <a:srgbClr val="FFFFFF"/>
                  </a:solidFill>
                  <a:latin typeface="Agrandir Medium"/>
                </a:rPr>
                <a:t>3</a:t>
              </a:r>
            </a:p>
          </p:txBody>
        </p:sp>
      </p:grpSp>
      <p:sp>
        <p:nvSpPr>
          <p:cNvPr name="TextBox 43" id="43"/>
          <p:cNvSpPr txBox="true"/>
          <p:nvPr/>
        </p:nvSpPr>
        <p:spPr>
          <a:xfrm rot="0">
            <a:off x="9284240" y="2925902"/>
            <a:ext cx="3418980" cy="519176"/>
          </a:xfrm>
          <a:prstGeom prst="rect">
            <a:avLst/>
          </a:prstGeom>
        </p:spPr>
        <p:txBody>
          <a:bodyPr anchor="t" rtlCol="false" tIns="0" lIns="0" bIns="0" rIns="0">
            <a:spAutoFit/>
          </a:bodyPr>
          <a:lstStyle/>
          <a:p>
            <a:pPr algn="l" marL="0" indent="0" lvl="0">
              <a:lnSpc>
                <a:spcPts val="3471"/>
              </a:lnSpc>
              <a:spcBef>
                <a:spcPct val="0"/>
              </a:spcBef>
            </a:pPr>
            <a:r>
              <a:rPr lang="en-US" sz="2799">
                <a:solidFill>
                  <a:srgbClr val="000000"/>
                </a:solidFill>
                <a:latin typeface="Agrandir Medium Bold"/>
              </a:rPr>
              <a:t>Rating system</a:t>
            </a:r>
          </a:p>
        </p:txBody>
      </p:sp>
      <p:sp>
        <p:nvSpPr>
          <p:cNvPr name="TextBox 44" id="44"/>
          <p:cNvSpPr txBox="true"/>
          <p:nvPr/>
        </p:nvSpPr>
        <p:spPr>
          <a:xfrm rot="0">
            <a:off x="9284240" y="3545090"/>
            <a:ext cx="3763262" cy="1397000"/>
          </a:xfrm>
          <a:prstGeom prst="rect">
            <a:avLst/>
          </a:prstGeom>
        </p:spPr>
        <p:txBody>
          <a:bodyPr anchor="t" rtlCol="false" tIns="0" lIns="0" bIns="0" rIns="0">
            <a:spAutoFit/>
          </a:bodyPr>
          <a:lstStyle/>
          <a:p>
            <a:pPr algn="l" marL="0" indent="0" lvl="0">
              <a:lnSpc>
                <a:spcPts val="2799"/>
              </a:lnSpc>
              <a:spcBef>
                <a:spcPct val="0"/>
              </a:spcBef>
            </a:pPr>
            <a:r>
              <a:rPr lang="en-US" sz="1999">
                <a:solidFill>
                  <a:srgbClr val="000000"/>
                </a:solidFill>
                <a:latin typeface="Lato"/>
              </a:rPr>
              <a:t>Rating system is developed using intelligent algorithms to calculate Rating change for official contests.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strike="sngStrike">
                <a:solidFill>
                  <a:srgbClr val="00A2FF"/>
                </a:solidFill>
                <a:latin typeface="Lato"/>
              </a:rPr>
              <a:t>3.1 Rank calculation</a:t>
            </a:r>
          </a:p>
          <a:p>
            <a:pPr algn="l">
              <a:lnSpc>
                <a:spcPts val="4900"/>
              </a:lnSpc>
            </a:pPr>
            <a:r>
              <a:rPr lang="en-US" sz="3500">
                <a:solidFill>
                  <a:srgbClr val="000000"/>
                </a:solidFill>
                <a:latin typeface="Lato"/>
              </a:rPr>
              <a:t>3.2 How does the Rating system work?</a:t>
            </a:r>
          </a:p>
          <a:p>
            <a:pPr algn="l">
              <a:lnSpc>
                <a:spcPts val="4900"/>
              </a:lnSpc>
            </a:pPr>
            <a:r>
              <a:rPr lang="en-US" sz="3500">
                <a:solidFill>
                  <a:srgbClr val="000000"/>
                </a:solidFill>
                <a:latin typeface="Lato"/>
              </a:rPr>
              <a:t>3.3 Elo Rating System </a:t>
            </a:r>
          </a:p>
          <a:p>
            <a:pPr algn="l" marL="0" indent="0" lvl="0">
              <a:lnSpc>
                <a:spcPts val="4900"/>
              </a:lnSpc>
              <a:spcBef>
                <a:spcPct val="0"/>
              </a:spcBef>
            </a:pPr>
            <a:r>
              <a:rPr lang="en-US" sz="3500">
                <a:solidFill>
                  <a:srgbClr val="000000"/>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4633130" y="5156280"/>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84335" y="3067393"/>
            <a:ext cx="5723848" cy="5069446"/>
          </a:xfrm>
          <a:custGeom>
            <a:avLst/>
            <a:gdLst/>
            <a:ahLst/>
            <a:cxnLst/>
            <a:rect r="r" b="b" t="t" l="l"/>
            <a:pathLst>
              <a:path h="5069446" w="5723848">
                <a:moveTo>
                  <a:pt x="0" y="0"/>
                </a:moveTo>
                <a:lnTo>
                  <a:pt x="5723848" y="0"/>
                </a:lnTo>
                <a:lnTo>
                  <a:pt x="5723848" y="5069446"/>
                </a:lnTo>
                <a:lnTo>
                  <a:pt x="0" y="5069446"/>
                </a:lnTo>
                <a:lnTo>
                  <a:pt x="0" y="0"/>
                </a:lnTo>
                <a:close/>
              </a:path>
            </a:pathLst>
          </a:custGeom>
          <a:blipFill>
            <a:blip r:embed="rId2"/>
            <a:stretch>
              <a:fillRect l="0" t="0" r="0" b="-2140"/>
            </a:stretch>
          </a:blipFill>
        </p:spPr>
      </p:sp>
      <p:sp>
        <p:nvSpPr>
          <p:cNvPr name="TextBox 3" id="3"/>
          <p:cNvSpPr txBox="true"/>
          <p:nvPr/>
        </p:nvSpPr>
        <p:spPr>
          <a:xfrm rot="0">
            <a:off x="599115" y="2094738"/>
            <a:ext cx="11434347" cy="7781548"/>
          </a:xfrm>
          <a:prstGeom prst="rect">
            <a:avLst/>
          </a:prstGeom>
        </p:spPr>
        <p:txBody>
          <a:bodyPr anchor="t" rtlCol="false" tIns="0" lIns="0" bIns="0" rIns="0">
            <a:spAutoFit/>
          </a:bodyPr>
          <a:lstStyle/>
          <a:p>
            <a:pPr algn="just" marL="731869" indent="-365934" lvl="1">
              <a:lnSpc>
                <a:spcPts val="4745"/>
              </a:lnSpc>
              <a:buFont typeface="Arial"/>
              <a:buChar char="•"/>
            </a:pPr>
            <a:r>
              <a:rPr lang="en-US" sz="3389">
                <a:solidFill>
                  <a:srgbClr val="003E82"/>
                </a:solidFill>
                <a:latin typeface="Canva Sans"/>
              </a:rPr>
              <a:t>The new account's initial rating is 1400.</a:t>
            </a:r>
          </a:p>
          <a:p>
            <a:pPr algn="just" marL="731869" indent="-365934" lvl="1">
              <a:lnSpc>
                <a:spcPts val="4745"/>
              </a:lnSpc>
              <a:buFont typeface="Arial"/>
              <a:buChar char="•"/>
            </a:pPr>
            <a:r>
              <a:rPr lang="en-US" sz="3389">
                <a:solidFill>
                  <a:srgbClr val="003E82"/>
                </a:solidFill>
                <a:latin typeface="Canva Sans"/>
              </a:rPr>
              <a:t>The actual rating is 0 for the first 6 contests (placement period).</a:t>
            </a:r>
          </a:p>
          <a:p>
            <a:pPr algn="just" marL="731869" indent="-365934" lvl="1">
              <a:lnSpc>
                <a:spcPts val="4745"/>
              </a:lnSpc>
              <a:buFont typeface="Arial"/>
              <a:buChar char="•"/>
            </a:pPr>
            <a:r>
              <a:rPr lang="en-US" sz="3389">
                <a:solidFill>
                  <a:srgbClr val="003E82"/>
                </a:solidFill>
                <a:latin typeface="Canva Sans"/>
              </a:rPr>
              <a:t>A huge + delta is added to a rating in the placement period contests.</a:t>
            </a:r>
          </a:p>
          <a:p>
            <a:pPr algn="just" marL="731869" indent="-365934" lvl="1">
              <a:lnSpc>
                <a:spcPts val="4745"/>
              </a:lnSpc>
              <a:buFont typeface="Arial"/>
              <a:buChar char="•"/>
            </a:pPr>
            <a:r>
              <a:rPr lang="en-US" sz="3389">
                <a:solidFill>
                  <a:srgbClr val="003E82"/>
                </a:solidFill>
                <a:latin typeface="Canva Sans"/>
              </a:rPr>
              <a:t>After the placement period, your shown rating equals your real one. </a:t>
            </a:r>
          </a:p>
          <a:p>
            <a:pPr algn="just" marL="731869" indent="-365934" lvl="1">
              <a:lnSpc>
                <a:spcPts val="4745"/>
              </a:lnSpc>
              <a:buFont typeface="Arial"/>
              <a:buChar char="•"/>
            </a:pPr>
            <a:r>
              <a:rPr lang="en-US" sz="3389">
                <a:solidFill>
                  <a:srgbClr val="003E82"/>
                </a:solidFill>
                <a:latin typeface="Canva Sans"/>
              </a:rPr>
              <a:t>The rating is calculated based on the performance in the contest (position in  standing)</a:t>
            </a:r>
          </a:p>
          <a:p>
            <a:pPr algn="just" marL="731869" indent="-365934" lvl="1">
              <a:lnSpc>
                <a:spcPts val="4745"/>
              </a:lnSpc>
              <a:buFont typeface="Arial"/>
              <a:buChar char="•"/>
            </a:pPr>
            <a:r>
              <a:rPr lang="en-US" sz="3389">
                <a:solidFill>
                  <a:srgbClr val="003E82"/>
                </a:solidFill>
                <a:latin typeface="Canva Sans"/>
              </a:rPr>
              <a:t>Your real rating is recalculated based on your position in the contest standings and your expected position in standings based on </a:t>
            </a:r>
            <a:r>
              <a:rPr lang="en-US" sz="3389">
                <a:solidFill>
                  <a:srgbClr val="003E82"/>
                </a:solidFill>
                <a:latin typeface="Canva Sans Bold"/>
              </a:rPr>
              <a:t>Elo rating</a:t>
            </a:r>
          </a:p>
          <a:p>
            <a:pPr algn="just">
              <a:lnSpc>
                <a:spcPts val="4745"/>
              </a:lnSpc>
            </a:pPr>
          </a:p>
        </p:txBody>
      </p:sp>
      <p:sp>
        <p:nvSpPr>
          <p:cNvPr name="TextBox 4" id="4"/>
          <p:cNvSpPr txBox="true"/>
          <p:nvPr/>
        </p:nvSpPr>
        <p:spPr>
          <a:xfrm rot="0">
            <a:off x="1028700" y="588255"/>
            <a:ext cx="13674905"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How does the Rating system work?</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strike="sngStrike">
                <a:solidFill>
                  <a:srgbClr val="00A2FF"/>
                </a:solidFill>
                <a:latin typeface="Lato"/>
              </a:rPr>
              <a:t>3.1 Rank calculation</a:t>
            </a:r>
          </a:p>
          <a:p>
            <a:pPr algn="l">
              <a:lnSpc>
                <a:spcPts val="4900"/>
              </a:lnSpc>
            </a:pPr>
            <a:r>
              <a:rPr lang="en-US" sz="3500" strike="sngStrike">
                <a:solidFill>
                  <a:srgbClr val="00A2FF"/>
                </a:solidFill>
                <a:latin typeface="Lato"/>
              </a:rPr>
              <a:t>3.2 How does the Rating system work?</a:t>
            </a:r>
          </a:p>
          <a:p>
            <a:pPr algn="l">
              <a:lnSpc>
                <a:spcPts val="4900"/>
              </a:lnSpc>
            </a:pPr>
            <a:r>
              <a:rPr lang="en-US" sz="3500">
                <a:solidFill>
                  <a:srgbClr val="000000"/>
                </a:solidFill>
                <a:latin typeface="Lato"/>
              </a:rPr>
              <a:t>3.3 Elo Rating System </a:t>
            </a:r>
          </a:p>
          <a:p>
            <a:pPr algn="l" marL="0" indent="0" lvl="0">
              <a:lnSpc>
                <a:spcPts val="4900"/>
              </a:lnSpc>
              <a:spcBef>
                <a:spcPct val="0"/>
              </a:spcBef>
            </a:pPr>
            <a:r>
              <a:rPr lang="en-US" sz="3500">
                <a:solidFill>
                  <a:srgbClr val="000000"/>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4633130" y="5762399"/>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964501"/>
            <a:ext cx="16230600" cy="1180987"/>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a:rPr>
              <a:t>A method for calculating the relative skill levels of players in two-player games such as chess</a:t>
            </a:r>
          </a:p>
        </p:txBody>
      </p:sp>
      <p:sp>
        <p:nvSpPr>
          <p:cNvPr name="TextBox 3" id="3"/>
          <p:cNvSpPr txBox="true"/>
          <p:nvPr/>
        </p:nvSpPr>
        <p:spPr>
          <a:xfrm rot="0">
            <a:off x="1028700" y="588255"/>
            <a:ext cx="13674905"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Elo Rating System</a:t>
            </a:r>
          </a:p>
        </p:txBody>
      </p:sp>
      <p:sp>
        <p:nvSpPr>
          <p:cNvPr name="TextBox 4" id="4"/>
          <p:cNvSpPr txBox="true"/>
          <p:nvPr/>
        </p:nvSpPr>
        <p:spPr>
          <a:xfrm rot="0">
            <a:off x="1028700" y="3362702"/>
            <a:ext cx="16230600" cy="1780798"/>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Bold"/>
              </a:rPr>
              <a:t>Rating Calculation</a:t>
            </a:r>
            <a:r>
              <a:rPr lang="en-US" sz="3389">
                <a:solidFill>
                  <a:srgbClr val="003E82"/>
                </a:solidFill>
                <a:latin typeface="Canva Sans"/>
              </a:rPr>
              <a:t>: Each player has a numerical rating, typically starting at 1400 for a new player. The rating changes based on the outcome of games they play.</a:t>
            </a:r>
          </a:p>
        </p:txBody>
      </p:sp>
      <p:sp>
        <p:nvSpPr>
          <p:cNvPr name="TextBox 5" id="5"/>
          <p:cNvSpPr txBox="true"/>
          <p:nvPr/>
        </p:nvSpPr>
        <p:spPr>
          <a:xfrm rot="0">
            <a:off x="1028700" y="5539342"/>
            <a:ext cx="16230600" cy="1180723"/>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Bold"/>
              </a:rPr>
              <a:t>Expected Score: </a:t>
            </a:r>
            <a:r>
              <a:rPr lang="en-US" sz="3389">
                <a:solidFill>
                  <a:srgbClr val="003E82"/>
                </a:solidFill>
                <a:latin typeface="Canva Sans"/>
              </a:rPr>
              <a:t>The expected score for a player in a match is determined by the difference in ratings between the two players.</a:t>
            </a:r>
          </a:p>
        </p:txBody>
      </p:sp>
      <p:grpSp>
        <p:nvGrpSpPr>
          <p:cNvPr name="Group 6" id="6"/>
          <p:cNvGrpSpPr/>
          <p:nvPr/>
        </p:nvGrpSpPr>
        <p:grpSpPr>
          <a:xfrm rot="0">
            <a:off x="1867824" y="7409191"/>
            <a:ext cx="5998329" cy="1849109"/>
            <a:chOff x="0" y="0"/>
            <a:chExt cx="7997772" cy="2465478"/>
          </a:xfrm>
        </p:grpSpPr>
        <p:sp>
          <p:nvSpPr>
            <p:cNvPr name="Freeform 7" id="7"/>
            <p:cNvSpPr/>
            <p:nvPr/>
          </p:nvSpPr>
          <p:spPr>
            <a:xfrm flipH="false" flipV="false" rot="0">
              <a:off x="0" y="0"/>
              <a:ext cx="7997772" cy="2465478"/>
            </a:xfrm>
            <a:custGeom>
              <a:avLst/>
              <a:gdLst/>
              <a:ahLst/>
              <a:cxnLst/>
              <a:rect r="r" b="b" t="t" l="l"/>
              <a:pathLst>
                <a:path h="2465478" w="7997772">
                  <a:moveTo>
                    <a:pt x="0" y="0"/>
                  </a:moveTo>
                  <a:lnTo>
                    <a:pt x="7997772" y="0"/>
                  </a:lnTo>
                  <a:lnTo>
                    <a:pt x="7997772" y="2465478"/>
                  </a:lnTo>
                  <a:lnTo>
                    <a:pt x="0" y="2465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120870" y="7409191"/>
            <a:ext cx="5998329" cy="1849109"/>
            <a:chOff x="0" y="0"/>
            <a:chExt cx="7997772" cy="2465478"/>
          </a:xfrm>
        </p:grpSpPr>
        <p:sp>
          <p:nvSpPr>
            <p:cNvPr name="Freeform 9" id="9"/>
            <p:cNvSpPr/>
            <p:nvPr/>
          </p:nvSpPr>
          <p:spPr>
            <a:xfrm flipH="false" flipV="false" rot="0">
              <a:off x="0" y="0"/>
              <a:ext cx="7997772" cy="2465478"/>
            </a:xfrm>
            <a:custGeom>
              <a:avLst/>
              <a:gdLst/>
              <a:ahLst/>
              <a:cxnLst/>
              <a:rect r="r" b="b" t="t" l="l"/>
              <a:pathLst>
                <a:path h="2465478" w="7997772">
                  <a:moveTo>
                    <a:pt x="0" y="0"/>
                  </a:moveTo>
                  <a:lnTo>
                    <a:pt x="7997772" y="0"/>
                  </a:lnTo>
                  <a:lnTo>
                    <a:pt x="7997772" y="2465478"/>
                  </a:lnTo>
                  <a:lnTo>
                    <a:pt x="0" y="24654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051325"/>
            <a:ext cx="16230600" cy="1780798"/>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a:ea typeface="Canva Sans"/>
              </a:rPr>
              <a:t>Actual Score: The actual score is 1 for a win, 0.5 for a draw, and 0 for a loss. For example, if Player A wins, their actual score 𝑆𝐴 is 1, and Player B's actual score 𝑆𝐵 is 0.</a:t>
            </a:r>
          </a:p>
        </p:txBody>
      </p:sp>
      <p:sp>
        <p:nvSpPr>
          <p:cNvPr name="TextBox 3" id="3"/>
          <p:cNvSpPr txBox="true"/>
          <p:nvPr/>
        </p:nvSpPr>
        <p:spPr>
          <a:xfrm rot="0">
            <a:off x="1028700" y="588255"/>
            <a:ext cx="13674905"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Elo Rating System cont...</a:t>
            </a:r>
          </a:p>
        </p:txBody>
      </p:sp>
      <p:sp>
        <p:nvSpPr>
          <p:cNvPr name="TextBox 4" id="4"/>
          <p:cNvSpPr txBox="true"/>
          <p:nvPr/>
        </p:nvSpPr>
        <p:spPr>
          <a:xfrm rot="0">
            <a:off x="1028700" y="3998419"/>
            <a:ext cx="16230600" cy="580648"/>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Bold"/>
              </a:rPr>
              <a:t>Rating Update:</a:t>
            </a:r>
            <a:r>
              <a:rPr lang="en-US" sz="3389">
                <a:solidFill>
                  <a:srgbClr val="003E82"/>
                </a:solidFill>
                <a:latin typeface="Canva Sans"/>
              </a:rPr>
              <a:t> After the game, the ratings are updated using the formula:</a:t>
            </a:r>
          </a:p>
        </p:txBody>
      </p:sp>
      <p:sp>
        <p:nvSpPr>
          <p:cNvPr name="TextBox 5" id="5"/>
          <p:cNvSpPr txBox="true"/>
          <p:nvPr/>
        </p:nvSpPr>
        <p:spPr>
          <a:xfrm rot="0">
            <a:off x="1028700" y="6599078"/>
            <a:ext cx="16230600" cy="1180723"/>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a:rPr>
              <a:t>where K is a factor that determines how much the rating can change after a game. The value of K can vary, but a common value used is 32</a:t>
            </a:r>
          </a:p>
        </p:txBody>
      </p:sp>
      <p:grpSp>
        <p:nvGrpSpPr>
          <p:cNvPr name="Group 6" id="6"/>
          <p:cNvGrpSpPr/>
          <p:nvPr/>
        </p:nvGrpSpPr>
        <p:grpSpPr>
          <a:xfrm rot="0">
            <a:off x="1401657" y="5216818"/>
            <a:ext cx="6940285" cy="762669"/>
            <a:chOff x="0" y="0"/>
            <a:chExt cx="9253713" cy="1016892"/>
          </a:xfrm>
        </p:grpSpPr>
        <p:sp>
          <p:nvSpPr>
            <p:cNvPr name="Freeform 7" id="7"/>
            <p:cNvSpPr/>
            <p:nvPr/>
          </p:nvSpPr>
          <p:spPr>
            <a:xfrm flipH="false" flipV="false" rot="0">
              <a:off x="0" y="0"/>
              <a:ext cx="9253713" cy="1016892"/>
            </a:xfrm>
            <a:custGeom>
              <a:avLst/>
              <a:gdLst/>
              <a:ahLst/>
              <a:cxnLst/>
              <a:rect r="r" b="b" t="t" l="l"/>
              <a:pathLst>
                <a:path h="1016892" w="9253713">
                  <a:moveTo>
                    <a:pt x="0" y="0"/>
                  </a:moveTo>
                  <a:lnTo>
                    <a:pt x="9253713" y="0"/>
                  </a:lnTo>
                  <a:lnTo>
                    <a:pt x="9253713" y="1016892"/>
                  </a:lnTo>
                  <a:lnTo>
                    <a:pt x="0" y="101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9371265" y="5260142"/>
            <a:ext cx="6940285" cy="724535"/>
            <a:chOff x="0" y="0"/>
            <a:chExt cx="9253713" cy="966047"/>
          </a:xfrm>
        </p:grpSpPr>
        <p:sp>
          <p:nvSpPr>
            <p:cNvPr name="Freeform 9" id="9"/>
            <p:cNvSpPr/>
            <p:nvPr/>
          </p:nvSpPr>
          <p:spPr>
            <a:xfrm flipH="false" flipV="false" rot="0">
              <a:off x="0" y="0"/>
              <a:ext cx="9253713" cy="966047"/>
            </a:xfrm>
            <a:custGeom>
              <a:avLst/>
              <a:gdLst/>
              <a:ahLst/>
              <a:cxnLst/>
              <a:rect r="r" b="b" t="t" l="l"/>
              <a:pathLst>
                <a:path h="966047" w="9253713">
                  <a:moveTo>
                    <a:pt x="0" y="0"/>
                  </a:moveTo>
                  <a:lnTo>
                    <a:pt x="9253713" y="0"/>
                  </a:lnTo>
                  <a:lnTo>
                    <a:pt x="9253713" y="966047"/>
                  </a:lnTo>
                  <a:lnTo>
                    <a:pt x="0" y="966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strike="sngStrike">
                <a:solidFill>
                  <a:srgbClr val="00A2FF"/>
                </a:solidFill>
                <a:latin typeface="Lato"/>
              </a:rPr>
              <a:t>3.1 Rank calculation</a:t>
            </a:r>
          </a:p>
          <a:p>
            <a:pPr algn="l">
              <a:lnSpc>
                <a:spcPts val="4900"/>
              </a:lnSpc>
            </a:pPr>
            <a:r>
              <a:rPr lang="en-US" sz="3500" strike="sngStrike">
                <a:solidFill>
                  <a:srgbClr val="00A2FF"/>
                </a:solidFill>
                <a:latin typeface="Lato"/>
              </a:rPr>
              <a:t>3.2 How does the Rating system work?</a:t>
            </a:r>
          </a:p>
          <a:p>
            <a:pPr algn="l">
              <a:lnSpc>
                <a:spcPts val="4900"/>
              </a:lnSpc>
            </a:pPr>
            <a:r>
              <a:rPr lang="en-US" sz="3500" strike="sngStrike">
                <a:solidFill>
                  <a:srgbClr val="00A2FF"/>
                </a:solidFill>
                <a:latin typeface="Lato"/>
              </a:rPr>
              <a:t>3.3 Elo Rating System </a:t>
            </a:r>
          </a:p>
          <a:p>
            <a:pPr algn="l" marL="0" indent="0" lvl="0">
              <a:lnSpc>
                <a:spcPts val="4900"/>
              </a:lnSpc>
              <a:spcBef>
                <a:spcPct val="0"/>
              </a:spcBef>
            </a:pPr>
            <a:r>
              <a:rPr lang="en-US" sz="3500">
                <a:solidFill>
                  <a:srgbClr val="000000"/>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4633130" y="6340847"/>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053215"/>
            <a:ext cx="16230600" cy="1780798"/>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Bold Italics"/>
              </a:rPr>
              <a:t>Pi, j</a:t>
            </a:r>
            <a:r>
              <a:rPr lang="en-US" sz="3389">
                <a:solidFill>
                  <a:srgbClr val="003E82"/>
                </a:solidFill>
                <a:latin typeface="Canva Sans"/>
              </a:rPr>
              <a:t> is probability that the</a:t>
            </a:r>
            <a:r>
              <a:rPr lang="en-US" sz="3389">
                <a:solidFill>
                  <a:srgbClr val="003E82"/>
                </a:solidFill>
                <a:latin typeface="Canva Sans Bold"/>
                <a:ea typeface="Canva Sans Bold"/>
              </a:rPr>
              <a:t> 𝑖𝑡ℎ</a:t>
            </a:r>
            <a:r>
              <a:rPr lang="en-US" sz="3389">
                <a:solidFill>
                  <a:srgbClr val="003E82"/>
                </a:solidFill>
                <a:latin typeface="Canva Sans"/>
              </a:rPr>
              <a:t> participant has better result than the </a:t>
            </a:r>
            <a:r>
              <a:rPr lang="en-US" sz="3389">
                <a:solidFill>
                  <a:srgbClr val="003E82"/>
                </a:solidFill>
                <a:latin typeface="Canva Sans Bold"/>
                <a:ea typeface="Canva Sans Bold"/>
              </a:rPr>
              <a:t>𝑗𝑡ℎ</a:t>
            </a:r>
            <a:r>
              <a:rPr lang="en-US" sz="3389">
                <a:solidFill>
                  <a:srgbClr val="003E82"/>
                </a:solidFill>
                <a:latin typeface="Canva Sans"/>
              </a:rPr>
              <a:t> participant. Therefore for two participants the probability to win/lose depends on subtraction of their ratings</a:t>
            </a:r>
          </a:p>
        </p:txBody>
      </p:sp>
      <p:sp>
        <p:nvSpPr>
          <p:cNvPr name="TextBox 3" id="3"/>
          <p:cNvSpPr txBox="true"/>
          <p:nvPr/>
        </p:nvSpPr>
        <p:spPr>
          <a:xfrm rot="0">
            <a:off x="1028700" y="588255"/>
            <a:ext cx="13674905"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Applying Elo rating to our system</a:t>
            </a:r>
          </a:p>
        </p:txBody>
      </p:sp>
      <p:sp>
        <p:nvSpPr>
          <p:cNvPr name="TextBox 4" id="4"/>
          <p:cNvSpPr txBox="true"/>
          <p:nvPr/>
        </p:nvSpPr>
        <p:spPr>
          <a:xfrm rot="0">
            <a:off x="1028700" y="6175484"/>
            <a:ext cx="16230600" cy="1180723"/>
          </a:xfrm>
          <a:prstGeom prst="rect">
            <a:avLst/>
          </a:prstGeom>
        </p:spPr>
        <p:txBody>
          <a:bodyPr anchor="t" rtlCol="false" tIns="0" lIns="0" bIns="0" rIns="0">
            <a:spAutoFit/>
          </a:bodyPr>
          <a:lstStyle/>
          <a:p>
            <a:pPr algn="just">
              <a:lnSpc>
                <a:spcPts val="4745"/>
              </a:lnSpc>
            </a:pPr>
            <a:r>
              <a:rPr lang="en-US" sz="3389">
                <a:solidFill>
                  <a:srgbClr val="003E82"/>
                </a:solidFill>
                <a:latin typeface="Canva Sans"/>
              </a:rPr>
              <a:t>calculate </a:t>
            </a:r>
            <a:r>
              <a:rPr lang="en-US" sz="3389">
                <a:solidFill>
                  <a:srgbClr val="003E82"/>
                </a:solidFill>
                <a:ea typeface="Canva Sans Bold"/>
              </a:rPr>
              <a:t>𝑠𝑒𝑒𝑑𝑖 </a:t>
            </a:r>
            <a:r>
              <a:rPr lang="en-US" sz="3389">
                <a:solidFill>
                  <a:srgbClr val="003E82"/>
                </a:solidFill>
                <a:latin typeface="Canva Sans"/>
              </a:rPr>
              <a:t>for each participant before the contest. It equals the sum over all other participants of probabilities to win</a:t>
            </a:r>
          </a:p>
        </p:txBody>
      </p:sp>
      <p:grpSp>
        <p:nvGrpSpPr>
          <p:cNvPr name="Group 5" id="5"/>
          <p:cNvGrpSpPr/>
          <p:nvPr/>
        </p:nvGrpSpPr>
        <p:grpSpPr>
          <a:xfrm rot="0">
            <a:off x="6073091" y="4105731"/>
            <a:ext cx="5505333" cy="1864710"/>
            <a:chOff x="0" y="0"/>
            <a:chExt cx="7340444" cy="2486279"/>
          </a:xfrm>
        </p:grpSpPr>
        <p:sp>
          <p:nvSpPr>
            <p:cNvPr name="Freeform 6" id="6"/>
            <p:cNvSpPr/>
            <p:nvPr/>
          </p:nvSpPr>
          <p:spPr>
            <a:xfrm flipH="false" flipV="false" rot="0">
              <a:off x="0" y="0"/>
              <a:ext cx="7340444" cy="2486279"/>
            </a:xfrm>
            <a:custGeom>
              <a:avLst/>
              <a:gdLst/>
              <a:ahLst/>
              <a:cxnLst/>
              <a:rect r="r" b="b" t="t" l="l"/>
              <a:pathLst>
                <a:path h="2486279" w="7340444">
                  <a:moveTo>
                    <a:pt x="0" y="0"/>
                  </a:moveTo>
                  <a:lnTo>
                    <a:pt x="7340444" y="0"/>
                  </a:lnTo>
                  <a:lnTo>
                    <a:pt x="7340444" y="2486279"/>
                  </a:lnTo>
                  <a:lnTo>
                    <a:pt x="0" y="2486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6073091" y="7856168"/>
            <a:ext cx="5505333" cy="1738526"/>
            <a:chOff x="0" y="0"/>
            <a:chExt cx="7340444" cy="2318035"/>
          </a:xfrm>
        </p:grpSpPr>
        <p:sp>
          <p:nvSpPr>
            <p:cNvPr name="Freeform 8" id="8"/>
            <p:cNvSpPr/>
            <p:nvPr/>
          </p:nvSpPr>
          <p:spPr>
            <a:xfrm flipH="false" flipV="false" rot="0">
              <a:off x="0" y="0"/>
              <a:ext cx="7340444" cy="2318035"/>
            </a:xfrm>
            <a:custGeom>
              <a:avLst/>
              <a:gdLst/>
              <a:ahLst/>
              <a:cxnLst/>
              <a:rect r="r" b="b" t="t" l="l"/>
              <a:pathLst>
                <a:path h="2318035" w="7340444">
                  <a:moveTo>
                    <a:pt x="0" y="0"/>
                  </a:moveTo>
                  <a:lnTo>
                    <a:pt x="7340444" y="0"/>
                  </a:lnTo>
                  <a:lnTo>
                    <a:pt x="7340444" y="2318035"/>
                  </a:lnTo>
                  <a:lnTo>
                    <a:pt x="0" y="2318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051325"/>
            <a:ext cx="16230600" cy="2980948"/>
          </a:xfrm>
          <a:prstGeom prst="rect">
            <a:avLst/>
          </a:prstGeom>
        </p:spPr>
        <p:txBody>
          <a:bodyPr anchor="t" rtlCol="false" tIns="0" lIns="0" bIns="0" rIns="0">
            <a:spAutoFit/>
          </a:bodyPr>
          <a:lstStyle/>
          <a:p>
            <a:pPr algn="just" marL="731869" indent="-365934" lvl="1">
              <a:lnSpc>
                <a:spcPts val="4745"/>
              </a:lnSpc>
              <a:buFont typeface="Arial"/>
              <a:buChar char="•"/>
            </a:pPr>
            <a:r>
              <a:rPr lang="en-US" sz="3389">
                <a:solidFill>
                  <a:srgbClr val="003E82"/>
                </a:solidFill>
                <a:latin typeface="Canva Sans"/>
              </a:rPr>
              <a:t>Having           </a:t>
            </a:r>
            <a:r>
              <a:rPr lang="en-US" sz="3389">
                <a:solidFill>
                  <a:srgbClr val="003E82"/>
                </a:solidFill>
                <a:latin typeface="Canva Sans Bold Italics"/>
              </a:rPr>
              <a:t>    </a:t>
            </a:r>
            <a:r>
              <a:rPr lang="en-US" sz="3389">
                <a:solidFill>
                  <a:srgbClr val="003E82"/>
                </a:solidFill>
                <a:latin typeface="Canva Sans"/>
              </a:rPr>
              <a:t>and actual place, calculate their geometric mean      . </a:t>
            </a:r>
          </a:p>
          <a:p>
            <a:pPr algn="just" marL="731869" indent="-365934" lvl="1">
              <a:lnSpc>
                <a:spcPts val="4745"/>
              </a:lnSpc>
              <a:buFont typeface="Arial"/>
              <a:buChar char="•"/>
            </a:pPr>
            <a:r>
              <a:rPr lang="en-US" sz="3389">
                <a:solidFill>
                  <a:srgbClr val="003E82"/>
                </a:solidFill>
                <a:latin typeface="Canva Sans"/>
              </a:rPr>
              <a:t>Using binary search find such rating value </a:t>
            </a:r>
            <a:r>
              <a:rPr lang="en-US" sz="3389">
                <a:solidFill>
                  <a:srgbClr val="003E82"/>
                </a:solidFill>
                <a:latin typeface="Canva Sans Bold Italics"/>
              </a:rPr>
              <a:t>R</a:t>
            </a:r>
            <a:r>
              <a:rPr lang="en-US" sz="3389">
                <a:solidFill>
                  <a:srgbClr val="003E82"/>
                </a:solidFill>
                <a:latin typeface="Canva Sans"/>
              </a:rPr>
              <a:t> which the </a:t>
            </a:r>
            <a:r>
              <a:rPr lang="en-US" sz="3389">
                <a:solidFill>
                  <a:srgbClr val="003E82"/>
                </a:solidFill>
                <a:latin typeface="Canva Sans Bold"/>
              </a:rPr>
              <a:t>i-th</a:t>
            </a:r>
            <a:r>
              <a:rPr lang="en-US" sz="3389">
                <a:solidFill>
                  <a:srgbClr val="003E82"/>
                </a:solidFill>
                <a:latin typeface="Canva Sans"/>
              </a:rPr>
              <a:t> participant should have to have a                                .</a:t>
            </a:r>
          </a:p>
          <a:p>
            <a:pPr algn="just" marL="731869" indent="-365934" lvl="1">
              <a:lnSpc>
                <a:spcPts val="4745"/>
              </a:lnSpc>
              <a:buFont typeface="Arial"/>
              <a:buChar char="•"/>
            </a:pPr>
            <a:r>
              <a:rPr lang="en-US" sz="3389">
                <a:solidFill>
                  <a:srgbClr val="003E82"/>
                </a:solidFill>
                <a:latin typeface="Canva Sans"/>
              </a:rPr>
              <a:t> The rating     should be modified to become closer to</a:t>
            </a:r>
            <a:r>
              <a:rPr lang="en-US" sz="3389">
                <a:solidFill>
                  <a:srgbClr val="003E82"/>
                </a:solidFill>
                <a:latin typeface="Canva Sans Bold"/>
              </a:rPr>
              <a:t> R</a:t>
            </a:r>
            <a:r>
              <a:rPr lang="en-US" sz="3389">
                <a:solidFill>
                  <a:srgbClr val="003E82"/>
                </a:solidFill>
                <a:latin typeface="Canva Sans"/>
              </a:rPr>
              <a:t>. We use </a:t>
            </a:r>
          </a:p>
          <a:p>
            <a:pPr algn="just">
              <a:lnSpc>
                <a:spcPts val="4745"/>
              </a:lnSpc>
            </a:pPr>
            <a:r>
              <a:rPr lang="en-US" sz="3389">
                <a:solidFill>
                  <a:srgbClr val="003E82"/>
                </a:solidFill>
                <a:latin typeface="Canva Sans"/>
              </a:rPr>
              <a:t>                                     as the rating change for the i-th participant.</a:t>
            </a:r>
          </a:p>
        </p:txBody>
      </p:sp>
      <p:sp>
        <p:nvSpPr>
          <p:cNvPr name="TextBox 3" id="3"/>
          <p:cNvSpPr txBox="true"/>
          <p:nvPr/>
        </p:nvSpPr>
        <p:spPr>
          <a:xfrm rot="0">
            <a:off x="1028700" y="588255"/>
            <a:ext cx="1545481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Applying Elo rating to our system cont...</a:t>
            </a:r>
          </a:p>
        </p:txBody>
      </p:sp>
      <p:sp>
        <p:nvSpPr>
          <p:cNvPr name="TextBox 4" id="4"/>
          <p:cNvSpPr txBox="true"/>
          <p:nvPr/>
        </p:nvSpPr>
        <p:spPr>
          <a:xfrm rot="0">
            <a:off x="1224056" y="5547739"/>
            <a:ext cx="6072108" cy="656561"/>
          </a:xfrm>
          <a:prstGeom prst="rect">
            <a:avLst/>
          </a:prstGeom>
        </p:spPr>
        <p:txBody>
          <a:bodyPr anchor="t" rtlCol="false" tIns="0" lIns="0" bIns="0" rIns="0">
            <a:spAutoFit/>
          </a:bodyPr>
          <a:lstStyle/>
          <a:p>
            <a:pPr algn="just">
              <a:lnSpc>
                <a:spcPts val="5358"/>
              </a:lnSpc>
            </a:pPr>
            <a:r>
              <a:rPr lang="en-US" sz="3827">
                <a:solidFill>
                  <a:srgbClr val="003E82"/>
                </a:solidFill>
                <a:latin typeface="Canva Sans Bold"/>
              </a:rPr>
              <a:t>fighting against inflation</a:t>
            </a:r>
          </a:p>
        </p:txBody>
      </p:sp>
      <p:sp>
        <p:nvSpPr>
          <p:cNvPr name="TextBox 5" id="5"/>
          <p:cNvSpPr txBox="true"/>
          <p:nvPr/>
        </p:nvSpPr>
        <p:spPr>
          <a:xfrm rot="0">
            <a:off x="1224056" y="6351550"/>
            <a:ext cx="16035244" cy="2007801"/>
          </a:xfrm>
          <a:prstGeom prst="rect">
            <a:avLst/>
          </a:prstGeom>
        </p:spPr>
        <p:txBody>
          <a:bodyPr anchor="t" rtlCol="false" tIns="0" lIns="0" bIns="0" rIns="0">
            <a:spAutoFit/>
          </a:bodyPr>
          <a:lstStyle/>
          <a:p>
            <a:pPr algn="just">
              <a:lnSpc>
                <a:spcPts val="5358"/>
              </a:lnSpc>
            </a:pPr>
            <a:r>
              <a:rPr lang="en-US" sz="3827">
                <a:solidFill>
                  <a:srgbClr val="003E82"/>
                </a:solidFill>
                <a:latin typeface="Canva Sans"/>
              </a:rPr>
              <a:t>Inflation means the rich get richer. We will try to avoid it. Choose a group of participants and decide that their total rating shouldn’t change. </a:t>
            </a:r>
            <a:r>
              <a:rPr lang="en-US" sz="3827">
                <a:solidFill>
                  <a:srgbClr val="003E82"/>
                </a:solidFill>
                <a:latin typeface="Canva Sans"/>
              </a:rPr>
              <a:t>We use heuristic value as the size of such a group</a:t>
            </a:r>
          </a:p>
        </p:txBody>
      </p:sp>
      <p:grpSp>
        <p:nvGrpSpPr>
          <p:cNvPr name="Group 6" id="6"/>
          <p:cNvGrpSpPr/>
          <p:nvPr/>
        </p:nvGrpSpPr>
        <p:grpSpPr>
          <a:xfrm rot="0">
            <a:off x="14887865" y="2118000"/>
            <a:ext cx="515115" cy="563255"/>
            <a:chOff x="0" y="0"/>
            <a:chExt cx="686820" cy="751007"/>
          </a:xfrm>
        </p:grpSpPr>
        <p:sp>
          <p:nvSpPr>
            <p:cNvPr name="TextBox 7" id="7"/>
            <p:cNvSpPr txBox="true"/>
            <p:nvPr/>
          </p:nvSpPr>
          <p:spPr>
            <a:xfrm rot="0">
              <a:off x="0" y="-85725"/>
              <a:ext cx="589195" cy="836732"/>
            </a:xfrm>
            <a:prstGeom prst="rect">
              <a:avLst/>
            </a:prstGeom>
          </p:spPr>
          <p:txBody>
            <a:bodyPr anchor="t" rtlCol="false" tIns="0" lIns="0" bIns="0" rIns="0">
              <a:spAutoFit/>
            </a:bodyPr>
            <a:lstStyle/>
            <a:p>
              <a:pPr algn="ctr">
                <a:lnSpc>
                  <a:spcPts val="5228"/>
                </a:lnSpc>
                <a:spcBef>
                  <a:spcPct val="0"/>
                </a:spcBef>
              </a:pPr>
              <a:r>
                <a:rPr lang="en-US" sz="3734">
                  <a:solidFill>
                    <a:srgbClr val="003E82"/>
                  </a:solidFill>
                  <a:latin typeface="Canva Sans Bold"/>
                </a:rPr>
                <a:t>m</a:t>
              </a:r>
            </a:p>
          </p:txBody>
        </p:sp>
        <p:sp>
          <p:nvSpPr>
            <p:cNvPr name="TextBox 8" id="8"/>
            <p:cNvSpPr txBox="true"/>
            <p:nvPr/>
          </p:nvSpPr>
          <p:spPr>
            <a:xfrm rot="0">
              <a:off x="589195" y="306771"/>
              <a:ext cx="97625" cy="437803"/>
            </a:xfrm>
            <a:prstGeom prst="rect">
              <a:avLst/>
            </a:prstGeom>
          </p:spPr>
          <p:txBody>
            <a:bodyPr anchor="t" rtlCol="false" tIns="0" lIns="0" bIns="0" rIns="0">
              <a:spAutoFit/>
            </a:bodyPr>
            <a:lstStyle/>
            <a:p>
              <a:pPr algn="ctr">
                <a:lnSpc>
                  <a:spcPts val="2782"/>
                </a:lnSpc>
                <a:spcBef>
                  <a:spcPct val="0"/>
                </a:spcBef>
              </a:pPr>
              <a:r>
                <a:rPr lang="en-US" sz="1987">
                  <a:solidFill>
                    <a:srgbClr val="003E82"/>
                  </a:solidFill>
                  <a:latin typeface="Canva Sans Bold"/>
                </a:rPr>
                <a:t>i</a:t>
              </a:r>
            </a:p>
          </p:txBody>
        </p:sp>
      </p:grpSp>
      <p:grpSp>
        <p:nvGrpSpPr>
          <p:cNvPr name="Group 9" id="9"/>
          <p:cNvGrpSpPr/>
          <p:nvPr/>
        </p:nvGrpSpPr>
        <p:grpSpPr>
          <a:xfrm rot="0">
            <a:off x="3335482" y="2089425"/>
            <a:ext cx="1288599" cy="658332"/>
            <a:chOff x="0" y="0"/>
            <a:chExt cx="1718132" cy="877776"/>
          </a:xfrm>
        </p:grpSpPr>
        <p:sp>
          <p:nvSpPr>
            <p:cNvPr name="TextBox 10" id="10"/>
            <p:cNvSpPr txBox="true"/>
            <p:nvPr/>
          </p:nvSpPr>
          <p:spPr>
            <a:xfrm rot="0">
              <a:off x="0" y="-76200"/>
              <a:ext cx="1584265" cy="889570"/>
            </a:xfrm>
            <a:prstGeom prst="rect">
              <a:avLst/>
            </a:prstGeom>
          </p:spPr>
          <p:txBody>
            <a:bodyPr anchor="t" rtlCol="false" tIns="0" lIns="0" bIns="0" rIns="0">
              <a:spAutoFit/>
            </a:bodyPr>
            <a:lstStyle/>
            <a:p>
              <a:pPr algn="ctr">
                <a:lnSpc>
                  <a:spcPts val="5662"/>
                </a:lnSpc>
                <a:spcBef>
                  <a:spcPct val="0"/>
                </a:spcBef>
              </a:pPr>
              <a:r>
                <a:rPr lang="en-US" sz="4044">
                  <a:solidFill>
                    <a:srgbClr val="003E82"/>
                  </a:solidFill>
                  <a:latin typeface="Canva Sans Bold"/>
                </a:rPr>
                <a:t>seed</a:t>
              </a:r>
            </a:p>
          </p:txBody>
        </p:sp>
        <p:sp>
          <p:nvSpPr>
            <p:cNvPr name="TextBox 11" id="11"/>
            <p:cNvSpPr txBox="true"/>
            <p:nvPr/>
          </p:nvSpPr>
          <p:spPr>
            <a:xfrm rot="0">
              <a:off x="1563592" y="178371"/>
              <a:ext cx="154540" cy="699405"/>
            </a:xfrm>
            <a:prstGeom prst="rect">
              <a:avLst/>
            </a:prstGeom>
          </p:spPr>
          <p:txBody>
            <a:bodyPr anchor="t" rtlCol="false" tIns="0" lIns="0" bIns="0" rIns="0">
              <a:spAutoFit/>
            </a:bodyPr>
            <a:lstStyle/>
            <a:p>
              <a:pPr algn="ctr">
                <a:lnSpc>
                  <a:spcPts val="4405"/>
                </a:lnSpc>
                <a:spcBef>
                  <a:spcPct val="0"/>
                </a:spcBef>
              </a:pPr>
              <a:r>
                <a:rPr lang="en-US" sz="3146">
                  <a:solidFill>
                    <a:srgbClr val="003E82"/>
                  </a:solidFill>
                  <a:latin typeface="Canva Sans Bold"/>
                </a:rPr>
                <a:t>i</a:t>
              </a:r>
            </a:p>
          </p:txBody>
        </p:sp>
      </p:grpSp>
      <p:grpSp>
        <p:nvGrpSpPr>
          <p:cNvPr name="Group 12" id="12"/>
          <p:cNvGrpSpPr/>
          <p:nvPr/>
        </p:nvGrpSpPr>
        <p:grpSpPr>
          <a:xfrm rot="0">
            <a:off x="6473649" y="3312867"/>
            <a:ext cx="3094514" cy="562639"/>
            <a:chOff x="0" y="0"/>
            <a:chExt cx="4126018" cy="750185"/>
          </a:xfrm>
        </p:grpSpPr>
        <p:sp>
          <p:nvSpPr>
            <p:cNvPr name="Freeform 13" id="13"/>
            <p:cNvSpPr/>
            <p:nvPr/>
          </p:nvSpPr>
          <p:spPr>
            <a:xfrm flipH="false" flipV="false" rot="0">
              <a:off x="0" y="0"/>
              <a:ext cx="4126018" cy="750185"/>
            </a:xfrm>
            <a:custGeom>
              <a:avLst/>
              <a:gdLst/>
              <a:ahLst/>
              <a:cxnLst/>
              <a:rect r="r" b="b" t="t" l="l"/>
              <a:pathLst>
                <a:path h="750185" w="4126018">
                  <a:moveTo>
                    <a:pt x="0" y="0"/>
                  </a:moveTo>
                  <a:lnTo>
                    <a:pt x="4126018" y="0"/>
                  </a:lnTo>
                  <a:lnTo>
                    <a:pt x="4126018" y="750185"/>
                  </a:lnTo>
                  <a:lnTo>
                    <a:pt x="0" y="750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4" id="14"/>
          <p:cNvGrpSpPr/>
          <p:nvPr/>
        </p:nvGrpSpPr>
        <p:grpSpPr>
          <a:xfrm rot="0">
            <a:off x="1868204" y="4463495"/>
            <a:ext cx="2934555" cy="1027094"/>
            <a:chOff x="0" y="0"/>
            <a:chExt cx="3912741" cy="1369459"/>
          </a:xfrm>
        </p:grpSpPr>
        <p:sp>
          <p:nvSpPr>
            <p:cNvPr name="Freeform 15" id="15"/>
            <p:cNvSpPr/>
            <p:nvPr/>
          </p:nvSpPr>
          <p:spPr>
            <a:xfrm flipH="false" flipV="false" rot="0">
              <a:off x="0" y="0"/>
              <a:ext cx="3912741" cy="1369459"/>
            </a:xfrm>
            <a:custGeom>
              <a:avLst/>
              <a:gdLst/>
              <a:ahLst/>
              <a:cxnLst/>
              <a:rect r="r" b="b" t="t" l="l"/>
              <a:pathLst>
                <a:path h="1369459" w="3912741">
                  <a:moveTo>
                    <a:pt x="0" y="0"/>
                  </a:moveTo>
                  <a:lnTo>
                    <a:pt x="3912741" y="0"/>
                  </a:lnTo>
                  <a:lnTo>
                    <a:pt x="3912741" y="1369459"/>
                  </a:lnTo>
                  <a:lnTo>
                    <a:pt x="0" y="1369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6" id="16"/>
          <p:cNvGrpSpPr/>
          <p:nvPr/>
        </p:nvGrpSpPr>
        <p:grpSpPr>
          <a:xfrm rot="0">
            <a:off x="4066112" y="3834844"/>
            <a:ext cx="260672" cy="676275"/>
            <a:chOff x="0" y="0"/>
            <a:chExt cx="347563" cy="901700"/>
          </a:xfrm>
        </p:grpSpPr>
        <p:sp>
          <p:nvSpPr>
            <p:cNvPr name="TextBox 17" id="17"/>
            <p:cNvSpPr txBox="true"/>
            <p:nvPr/>
          </p:nvSpPr>
          <p:spPr>
            <a:xfrm rot="0">
              <a:off x="0" y="-76200"/>
              <a:ext cx="286147" cy="880533"/>
            </a:xfrm>
            <a:prstGeom prst="rect">
              <a:avLst/>
            </a:prstGeom>
          </p:spPr>
          <p:txBody>
            <a:bodyPr anchor="t" rtlCol="false" tIns="0" lIns="0" bIns="0" rIns="0">
              <a:spAutoFit/>
            </a:bodyPr>
            <a:lstStyle/>
            <a:p>
              <a:pPr algn="ctr">
                <a:lnSpc>
                  <a:spcPts val="5599"/>
                </a:lnSpc>
                <a:spcBef>
                  <a:spcPct val="0"/>
                </a:spcBef>
              </a:pPr>
              <a:r>
                <a:rPr lang="en-US" sz="3999">
                  <a:solidFill>
                    <a:srgbClr val="003E82"/>
                  </a:solidFill>
                  <a:latin typeface="Canva Sans Bold"/>
                </a:rPr>
                <a:t>r</a:t>
              </a:r>
            </a:p>
          </p:txBody>
        </p:sp>
        <p:sp>
          <p:nvSpPr>
            <p:cNvPr name="TextBox 18" id="18"/>
            <p:cNvSpPr txBox="true"/>
            <p:nvPr/>
          </p:nvSpPr>
          <p:spPr>
            <a:xfrm rot="0">
              <a:off x="224730" y="354542"/>
              <a:ext cx="122833" cy="547158"/>
            </a:xfrm>
            <a:prstGeom prst="rect">
              <a:avLst/>
            </a:prstGeom>
          </p:spPr>
          <p:txBody>
            <a:bodyPr anchor="t" rtlCol="false" tIns="0" lIns="0" bIns="0" rIns="0">
              <a:spAutoFit/>
            </a:bodyPr>
            <a:lstStyle/>
            <a:p>
              <a:pPr algn="ctr">
                <a:lnSpc>
                  <a:spcPts val="3499"/>
                </a:lnSpc>
                <a:spcBef>
                  <a:spcPct val="0"/>
                </a:spcBef>
              </a:pPr>
              <a:r>
                <a:rPr lang="en-US" sz="2499">
                  <a:solidFill>
                    <a:srgbClr val="003E82"/>
                  </a:solidFill>
                  <a:latin typeface="Canva Sans Bold"/>
                </a:rPr>
                <a:t>i</a:t>
              </a:r>
            </a:p>
          </p:txBody>
        </p:sp>
      </p:grpSp>
      <p:grpSp>
        <p:nvGrpSpPr>
          <p:cNvPr name="Group 19" id="19"/>
          <p:cNvGrpSpPr/>
          <p:nvPr/>
        </p:nvGrpSpPr>
        <p:grpSpPr>
          <a:xfrm rot="0">
            <a:off x="5770348" y="8791775"/>
            <a:ext cx="5971515" cy="933049"/>
            <a:chOff x="0" y="0"/>
            <a:chExt cx="7962021" cy="1244066"/>
          </a:xfrm>
        </p:grpSpPr>
        <p:sp>
          <p:nvSpPr>
            <p:cNvPr name="Freeform 20" id="20"/>
            <p:cNvSpPr/>
            <p:nvPr/>
          </p:nvSpPr>
          <p:spPr>
            <a:xfrm flipH="false" flipV="false" rot="0">
              <a:off x="0" y="0"/>
              <a:ext cx="7962021" cy="1244066"/>
            </a:xfrm>
            <a:custGeom>
              <a:avLst/>
              <a:gdLst/>
              <a:ahLst/>
              <a:cxnLst/>
              <a:rect r="r" b="b" t="t" l="l"/>
              <a:pathLst>
                <a:path h="1244066" w="7962021">
                  <a:moveTo>
                    <a:pt x="0" y="0"/>
                  </a:moveTo>
                  <a:lnTo>
                    <a:pt x="7962021" y="0"/>
                  </a:lnTo>
                  <a:lnTo>
                    <a:pt x="7962021" y="1244066"/>
                  </a:lnTo>
                  <a:lnTo>
                    <a:pt x="0" y="1244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Rating System</a:t>
            </a:r>
          </a:p>
        </p:txBody>
      </p:sp>
      <p:sp>
        <p:nvSpPr>
          <p:cNvPr name="TextBox 3" id="3"/>
          <p:cNvSpPr txBox="true"/>
          <p:nvPr/>
        </p:nvSpPr>
        <p:spPr>
          <a:xfrm rot="0">
            <a:off x="5990064" y="4479619"/>
            <a:ext cx="9424376" cy="2463800"/>
          </a:xfrm>
          <a:prstGeom prst="rect">
            <a:avLst/>
          </a:prstGeom>
        </p:spPr>
        <p:txBody>
          <a:bodyPr anchor="t" rtlCol="false" tIns="0" lIns="0" bIns="0" rIns="0">
            <a:spAutoFit/>
          </a:bodyPr>
          <a:lstStyle/>
          <a:p>
            <a:pPr algn="l">
              <a:lnSpc>
                <a:spcPts val="4900"/>
              </a:lnSpc>
            </a:pPr>
            <a:r>
              <a:rPr lang="en-US" sz="3500" strike="sngStrike">
                <a:solidFill>
                  <a:srgbClr val="00A2FF"/>
                </a:solidFill>
                <a:latin typeface="Lato"/>
              </a:rPr>
              <a:t>3.1 Rank calculation</a:t>
            </a:r>
          </a:p>
          <a:p>
            <a:pPr algn="l">
              <a:lnSpc>
                <a:spcPts val="4900"/>
              </a:lnSpc>
            </a:pPr>
            <a:r>
              <a:rPr lang="en-US" sz="3500" strike="sngStrike">
                <a:solidFill>
                  <a:srgbClr val="00A2FF"/>
                </a:solidFill>
                <a:latin typeface="Lato"/>
              </a:rPr>
              <a:t>3.2 How does the Rating system work?</a:t>
            </a:r>
          </a:p>
          <a:p>
            <a:pPr algn="l">
              <a:lnSpc>
                <a:spcPts val="4900"/>
              </a:lnSpc>
            </a:pPr>
            <a:r>
              <a:rPr lang="en-US" sz="3500" strike="sngStrike">
                <a:solidFill>
                  <a:srgbClr val="00A2FF"/>
                </a:solidFill>
                <a:latin typeface="Lato"/>
              </a:rPr>
              <a:t>3.3 Elo Rating System </a:t>
            </a:r>
          </a:p>
          <a:p>
            <a:pPr algn="l" marL="0" indent="0" lvl="0">
              <a:lnSpc>
                <a:spcPts val="4900"/>
              </a:lnSpc>
              <a:spcBef>
                <a:spcPct val="0"/>
              </a:spcBef>
            </a:pPr>
            <a:r>
              <a:rPr lang="en-US" sz="3500" strike="sngStrike">
                <a:solidFill>
                  <a:srgbClr val="00A2FF"/>
                </a:solidFill>
                <a:latin typeface="Lato"/>
              </a:rPr>
              <a:t>3.4 Applying Elo rating to our system</a:t>
            </a: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9898" y="4790116"/>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4.1 Data </a:t>
            </a:r>
          </a:p>
          <a:p>
            <a:pPr algn="l">
              <a:lnSpc>
                <a:spcPts val="4900"/>
              </a:lnSpc>
            </a:pPr>
            <a:r>
              <a:rPr lang="en-US" sz="3500">
                <a:solidFill>
                  <a:srgbClr val="000000"/>
                </a:solidFill>
                <a:latin typeface="Lato"/>
              </a:rPr>
              <a:t>4.2 Approach </a:t>
            </a:r>
          </a:p>
          <a:p>
            <a:pPr algn="l">
              <a:lnSpc>
                <a:spcPts val="4900"/>
              </a:lnSpc>
            </a:pPr>
            <a:r>
              <a:rPr lang="en-US" sz="3500">
                <a:solidFill>
                  <a:srgbClr val="000000"/>
                </a:solidFill>
                <a:latin typeface="Lato"/>
              </a:rPr>
              <a:t>4.3 </a:t>
            </a:r>
            <a:r>
              <a:rPr lang="en-US" sz="3500">
                <a:solidFill>
                  <a:srgbClr val="000000"/>
                </a:solidFill>
                <a:latin typeface="Lato"/>
              </a:rPr>
              <a:t>Similarity</a:t>
            </a:r>
          </a:p>
          <a:p>
            <a:pPr algn="l">
              <a:lnSpc>
                <a:spcPts val="4900"/>
              </a:lnSpc>
            </a:pPr>
            <a:r>
              <a:rPr lang="en-US" sz="3500">
                <a:solidFill>
                  <a:srgbClr val="000000"/>
                </a:solidFill>
                <a:latin typeface="Lato"/>
              </a:rPr>
              <a:t>4</a:t>
            </a:r>
            <a:r>
              <a:rPr lang="en-US" sz="3500">
                <a:solidFill>
                  <a:srgbClr val="000000"/>
                </a:solidFill>
                <a:latin typeface="Lato"/>
              </a:rPr>
              <a:t>.4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7707" y="2848238"/>
            <a:ext cx="5840205"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Introduction</a:t>
            </a:r>
          </a:p>
        </p:txBody>
      </p:sp>
      <p:sp>
        <p:nvSpPr>
          <p:cNvPr name="TextBox 3" id="3"/>
          <p:cNvSpPr txBox="true"/>
          <p:nvPr/>
        </p:nvSpPr>
        <p:spPr>
          <a:xfrm rot="0">
            <a:off x="6642827" y="4228597"/>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1.1 Problem Statement</a:t>
            </a:r>
          </a:p>
          <a:p>
            <a:pPr algn="l">
              <a:lnSpc>
                <a:spcPts val="4900"/>
              </a:lnSpc>
            </a:pPr>
            <a:r>
              <a:rPr lang="en-US" sz="3500">
                <a:solidFill>
                  <a:srgbClr val="000000"/>
                </a:solidFill>
                <a:latin typeface="Lato"/>
              </a:rPr>
              <a:t> 1.2 Suggested Solution</a:t>
            </a:r>
          </a:p>
          <a:p>
            <a:pPr algn="l">
              <a:lnSpc>
                <a:spcPts val="4900"/>
              </a:lnSpc>
            </a:pPr>
            <a:r>
              <a:rPr lang="en-US" sz="3500">
                <a:solidFill>
                  <a:srgbClr val="000000"/>
                </a:solidFill>
                <a:latin typeface="Lato"/>
              </a:rPr>
              <a:t> 1.3 Project aim and Objectives</a:t>
            </a:r>
          </a:p>
          <a:p>
            <a:pPr algn="l">
              <a:lnSpc>
                <a:spcPts val="4900"/>
              </a:lnSpc>
            </a:pP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3041"/>
            <a:chOff x="0" y="0"/>
            <a:chExt cx="1137388" cy="1137388"/>
          </a:xfrm>
        </p:grpSpPr>
        <p:grpSp>
          <p:nvGrpSpPr>
            <p:cNvPr name="Group 5" id="5"/>
            <p:cNvGrpSpPr/>
            <p:nvPr/>
          </p:nvGrpSpPr>
          <p:grpSpPr>
            <a:xfrm rot="0">
              <a:off x="0" y="0"/>
              <a:ext cx="1137388" cy="113738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901462"/>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1</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0373" y="4790116"/>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4.1 Data</a:t>
            </a:r>
            <a:r>
              <a:rPr lang="en-US" sz="3500">
                <a:solidFill>
                  <a:srgbClr val="000000"/>
                </a:solidFill>
                <a:latin typeface="Lato"/>
              </a:rPr>
              <a:t> </a:t>
            </a:r>
          </a:p>
          <a:p>
            <a:pPr algn="l">
              <a:lnSpc>
                <a:spcPts val="4900"/>
              </a:lnSpc>
            </a:pPr>
            <a:r>
              <a:rPr lang="en-US" sz="3500">
                <a:solidFill>
                  <a:srgbClr val="000000"/>
                </a:solidFill>
                <a:latin typeface="Lato"/>
              </a:rPr>
              <a:t>4</a:t>
            </a:r>
            <a:r>
              <a:rPr lang="en-US" sz="3500">
                <a:solidFill>
                  <a:srgbClr val="000000"/>
                </a:solidFill>
                <a:latin typeface="Lato"/>
              </a:rPr>
              <a:t>.2 Approach </a:t>
            </a:r>
          </a:p>
          <a:p>
            <a:pPr algn="l">
              <a:lnSpc>
                <a:spcPts val="4900"/>
              </a:lnSpc>
            </a:pPr>
            <a:r>
              <a:rPr lang="en-US" sz="3500">
                <a:solidFill>
                  <a:srgbClr val="000000"/>
                </a:solidFill>
                <a:latin typeface="Lato"/>
              </a:rPr>
              <a:t>4</a:t>
            </a:r>
            <a:r>
              <a:rPr lang="en-US" sz="3500">
                <a:solidFill>
                  <a:srgbClr val="000000"/>
                </a:solidFill>
                <a:latin typeface="Lato"/>
              </a:rPr>
              <a:t>.3 Similarity</a:t>
            </a:r>
          </a:p>
          <a:p>
            <a:pPr algn="l">
              <a:lnSpc>
                <a:spcPts val="4900"/>
              </a:lnSpc>
            </a:pPr>
            <a:r>
              <a:rPr lang="en-US" sz="3500">
                <a:solidFill>
                  <a:srgbClr val="000000"/>
                </a:solidFill>
                <a:latin typeface="Lato"/>
              </a:rPr>
              <a:t>4</a:t>
            </a:r>
            <a:r>
              <a:rPr lang="en-US" sz="3500">
                <a:solidFill>
                  <a:srgbClr val="000000"/>
                </a:solidFill>
                <a:latin typeface="Lato"/>
              </a:rPr>
              <a:t>.4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5356253" y="4848604"/>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22242" y="3154581"/>
            <a:ext cx="5549212" cy="5549212"/>
          </a:xfrm>
          <a:custGeom>
            <a:avLst/>
            <a:gdLst/>
            <a:ahLst/>
            <a:cxnLst/>
            <a:rect r="r" b="b" t="t" l="l"/>
            <a:pathLst>
              <a:path h="5549212" w="5549212">
                <a:moveTo>
                  <a:pt x="0" y="0"/>
                </a:moveTo>
                <a:lnTo>
                  <a:pt x="5549212" y="0"/>
                </a:lnTo>
                <a:lnTo>
                  <a:pt x="5549212" y="5549212"/>
                </a:lnTo>
                <a:lnTo>
                  <a:pt x="0" y="5549212"/>
                </a:lnTo>
                <a:lnTo>
                  <a:pt x="0" y="0"/>
                </a:lnTo>
                <a:close/>
              </a:path>
            </a:pathLst>
          </a:custGeom>
          <a:blipFill>
            <a:blip r:embed="rId2"/>
            <a:stretch>
              <a:fillRect l="0" t="0" r="0" b="0"/>
            </a:stretch>
          </a:blipFill>
        </p:spPr>
      </p:sp>
      <p:sp>
        <p:nvSpPr>
          <p:cNvPr name="TextBox 3" id="3"/>
          <p:cNvSpPr txBox="true"/>
          <p:nvPr/>
        </p:nvSpPr>
        <p:spPr>
          <a:xfrm rot="0">
            <a:off x="1028700" y="588255"/>
            <a:ext cx="640184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Data </a:t>
            </a:r>
          </a:p>
        </p:txBody>
      </p:sp>
      <p:sp>
        <p:nvSpPr>
          <p:cNvPr name="TextBox 4" id="4"/>
          <p:cNvSpPr txBox="true"/>
          <p:nvPr/>
        </p:nvSpPr>
        <p:spPr>
          <a:xfrm rot="0">
            <a:off x="1028700" y="2122653"/>
            <a:ext cx="10280492" cy="5380990"/>
          </a:xfrm>
          <a:prstGeom prst="rect">
            <a:avLst/>
          </a:prstGeom>
        </p:spPr>
        <p:txBody>
          <a:bodyPr anchor="t" rtlCol="false" tIns="0" lIns="0" bIns="0" rIns="0">
            <a:spAutoFit/>
          </a:bodyPr>
          <a:lstStyle/>
          <a:p>
            <a:pPr algn="just">
              <a:lnSpc>
                <a:spcPts val="4759"/>
              </a:lnSpc>
            </a:pPr>
            <a:r>
              <a:rPr lang="en-US" sz="3399">
                <a:solidFill>
                  <a:srgbClr val="003E82"/>
                </a:solidFill>
                <a:latin typeface="Canva Sans"/>
              </a:rPr>
              <a:t>this section aims to </a:t>
            </a:r>
            <a:r>
              <a:rPr lang="en-US" sz="3399">
                <a:solidFill>
                  <a:srgbClr val="003E82"/>
                </a:solidFill>
                <a:latin typeface="Canva Sans Bold"/>
              </a:rPr>
              <a:t>represent the data needed for our recommendation system</a:t>
            </a:r>
            <a:r>
              <a:rPr lang="en-US" sz="3399">
                <a:solidFill>
                  <a:srgbClr val="003E82"/>
                </a:solidFill>
                <a:latin typeface="Canva Sans"/>
              </a:rPr>
              <a:t>.</a:t>
            </a:r>
          </a:p>
          <a:p>
            <a:pPr algn="just">
              <a:lnSpc>
                <a:spcPts val="4759"/>
              </a:lnSpc>
            </a:pPr>
          </a:p>
          <a:p>
            <a:pPr algn="just">
              <a:lnSpc>
                <a:spcPts val="4759"/>
              </a:lnSpc>
            </a:pPr>
            <a:r>
              <a:rPr lang="en-US" sz="3399">
                <a:solidFill>
                  <a:srgbClr val="003E82"/>
                </a:solidFill>
                <a:latin typeface="Canva Sans"/>
              </a:rPr>
              <a:t>The data needed is from two tables which are as </a:t>
            </a:r>
          </a:p>
          <a:p>
            <a:pPr algn="just">
              <a:lnSpc>
                <a:spcPts val="4759"/>
              </a:lnSpc>
            </a:pPr>
            <a:r>
              <a:rPr lang="en-US" sz="3399">
                <a:solidFill>
                  <a:srgbClr val="003E82"/>
                </a:solidFill>
                <a:latin typeface="Canva Sans"/>
              </a:rPr>
              <a:t>follows:</a:t>
            </a:r>
          </a:p>
          <a:p>
            <a:pPr algn="just">
              <a:lnSpc>
                <a:spcPts val="4759"/>
              </a:lnSpc>
            </a:pPr>
          </a:p>
          <a:p>
            <a:pPr algn="just" marL="734059" indent="-367030" lvl="1">
              <a:lnSpc>
                <a:spcPts val="4759"/>
              </a:lnSpc>
              <a:buFont typeface="Arial"/>
              <a:buChar char="•"/>
            </a:pPr>
            <a:r>
              <a:rPr lang="en-US" sz="3399">
                <a:solidFill>
                  <a:srgbClr val="003E82"/>
                </a:solidFill>
                <a:latin typeface="Canva Sans Bold"/>
              </a:rPr>
              <a:t>Users</a:t>
            </a:r>
          </a:p>
          <a:p>
            <a:pPr algn="just" marL="734059" indent="-367030" lvl="1">
              <a:lnSpc>
                <a:spcPts val="4759"/>
              </a:lnSpc>
              <a:buFont typeface="Arial"/>
              <a:buChar char="•"/>
            </a:pPr>
            <a:r>
              <a:rPr lang="en-US" sz="3399">
                <a:solidFill>
                  <a:srgbClr val="003E82"/>
                </a:solidFill>
                <a:latin typeface="Canva Sans Bold"/>
              </a:rPr>
              <a:t>problems</a:t>
            </a:r>
          </a:p>
          <a:p>
            <a:pPr algn="just">
              <a:lnSpc>
                <a:spcPts val="4759"/>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9272" y="2603171"/>
            <a:ext cx="8770209" cy="5512310"/>
          </a:xfrm>
          <a:custGeom>
            <a:avLst/>
            <a:gdLst/>
            <a:ahLst/>
            <a:cxnLst/>
            <a:rect r="r" b="b" t="t" l="l"/>
            <a:pathLst>
              <a:path h="5512310" w="8770209">
                <a:moveTo>
                  <a:pt x="0" y="0"/>
                </a:moveTo>
                <a:lnTo>
                  <a:pt x="8770209" y="0"/>
                </a:lnTo>
                <a:lnTo>
                  <a:pt x="8770209" y="5512311"/>
                </a:lnTo>
                <a:lnTo>
                  <a:pt x="0" y="5512311"/>
                </a:lnTo>
                <a:lnTo>
                  <a:pt x="0" y="0"/>
                </a:lnTo>
                <a:close/>
              </a:path>
            </a:pathLst>
          </a:custGeom>
          <a:blipFill>
            <a:blip r:embed="rId2"/>
            <a:stretch>
              <a:fillRect l="0" t="0" r="0" b="0"/>
            </a:stretch>
          </a:blipFill>
        </p:spPr>
      </p:sp>
      <p:sp>
        <p:nvSpPr>
          <p:cNvPr name="TextBox 3" id="3"/>
          <p:cNvSpPr txBox="true"/>
          <p:nvPr/>
        </p:nvSpPr>
        <p:spPr>
          <a:xfrm rot="0">
            <a:off x="1028700" y="971550"/>
            <a:ext cx="10280492" cy="5873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3E82"/>
                </a:solidFill>
                <a:latin typeface="Canva Sans Bold"/>
              </a:rPr>
              <a:t>Users Table: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5223" y="2782800"/>
            <a:ext cx="9757553" cy="5594159"/>
          </a:xfrm>
          <a:custGeom>
            <a:avLst/>
            <a:gdLst/>
            <a:ahLst/>
            <a:cxnLst/>
            <a:rect r="r" b="b" t="t" l="l"/>
            <a:pathLst>
              <a:path h="5594159" w="9757553">
                <a:moveTo>
                  <a:pt x="0" y="0"/>
                </a:moveTo>
                <a:lnTo>
                  <a:pt x="9757554" y="0"/>
                </a:lnTo>
                <a:lnTo>
                  <a:pt x="9757554" y="5594159"/>
                </a:lnTo>
                <a:lnTo>
                  <a:pt x="0" y="5594159"/>
                </a:lnTo>
                <a:lnTo>
                  <a:pt x="0" y="0"/>
                </a:lnTo>
                <a:close/>
              </a:path>
            </a:pathLst>
          </a:custGeom>
          <a:blipFill>
            <a:blip r:embed="rId2"/>
            <a:stretch>
              <a:fillRect l="0" t="0" r="0" b="0"/>
            </a:stretch>
          </a:blipFill>
        </p:spPr>
      </p:sp>
      <p:sp>
        <p:nvSpPr>
          <p:cNvPr name="TextBox 3" id="3"/>
          <p:cNvSpPr txBox="true"/>
          <p:nvPr/>
        </p:nvSpPr>
        <p:spPr>
          <a:xfrm rot="0">
            <a:off x="1028700" y="971550"/>
            <a:ext cx="10280492" cy="5873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3E82"/>
                </a:solidFill>
                <a:latin typeface="Canva Sans Bold"/>
              </a:rPr>
              <a:t>problems Table: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0373" y="4790116"/>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4.1 Data</a:t>
            </a:r>
            <a:r>
              <a:rPr lang="en-US" sz="3500">
                <a:solidFill>
                  <a:srgbClr val="3E9AFF"/>
                </a:solidFill>
                <a:latin typeface="Lato"/>
              </a:rPr>
              <a:t> </a:t>
            </a:r>
          </a:p>
          <a:p>
            <a:pPr algn="l">
              <a:lnSpc>
                <a:spcPts val="4900"/>
              </a:lnSpc>
            </a:pPr>
            <a:r>
              <a:rPr lang="en-US" sz="3500">
                <a:solidFill>
                  <a:srgbClr val="000000"/>
                </a:solidFill>
                <a:latin typeface="Lato"/>
              </a:rPr>
              <a:t>4.2 Approach </a:t>
            </a:r>
          </a:p>
          <a:p>
            <a:pPr algn="l">
              <a:lnSpc>
                <a:spcPts val="4900"/>
              </a:lnSpc>
            </a:pPr>
            <a:r>
              <a:rPr lang="en-US" sz="3500">
                <a:solidFill>
                  <a:srgbClr val="000000"/>
                </a:solidFill>
                <a:latin typeface="Lato"/>
              </a:rPr>
              <a:t>4.3 Similarity</a:t>
            </a:r>
          </a:p>
          <a:p>
            <a:pPr algn="l">
              <a:lnSpc>
                <a:spcPts val="4900"/>
              </a:lnSpc>
            </a:pPr>
            <a:r>
              <a:rPr lang="en-US" sz="3500">
                <a:solidFill>
                  <a:srgbClr val="000000"/>
                </a:solidFill>
                <a:latin typeface="Lato"/>
              </a:rPr>
              <a:t>4.4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5356253" y="5518230"/>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6414173" y="5162549"/>
            <a:ext cx="3878313" cy="28575"/>
          </a:xfrm>
          <a:prstGeom prst="line">
            <a:avLst/>
          </a:prstGeom>
          <a:ln cap="flat" w="38100">
            <a:solidFill>
              <a:srgbClr val="007AFF"/>
            </a:solidFill>
            <a:prstDash val="solid"/>
            <a:headEnd type="none" len="sm" w="sm"/>
            <a:tailEnd type="none" len="sm" w="sm"/>
          </a:ln>
        </p:spPr>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Approach</a:t>
            </a:r>
            <a:r>
              <a:rPr lang="en-US" sz="6999">
                <a:solidFill>
                  <a:srgbClr val="003E82"/>
                </a:solidFill>
                <a:latin typeface="Kollektif"/>
              </a:rPr>
              <a:t> </a:t>
            </a:r>
          </a:p>
        </p:txBody>
      </p:sp>
      <p:sp>
        <p:nvSpPr>
          <p:cNvPr name="TextBox 3" id="3"/>
          <p:cNvSpPr txBox="true"/>
          <p:nvPr/>
        </p:nvSpPr>
        <p:spPr>
          <a:xfrm rot="0">
            <a:off x="1314763" y="2720741"/>
            <a:ext cx="15658474" cy="3665220"/>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Our recommendation system utilizes a  collaborative filtering approach to provide recommendations in the following :</a:t>
            </a:r>
          </a:p>
          <a:p>
            <a:pPr algn="just">
              <a:lnSpc>
                <a:spcPts val="4899"/>
              </a:lnSpc>
            </a:pPr>
          </a:p>
          <a:p>
            <a:pPr algn="just">
              <a:lnSpc>
                <a:spcPts val="4899"/>
              </a:lnSpc>
            </a:pPr>
          </a:p>
          <a:p>
            <a:pPr algn="just" marL="755649" indent="-377824" lvl="1">
              <a:lnSpc>
                <a:spcPts val="4899"/>
              </a:lnSpc>
              <a:buFont typeface="Arial"/>
              <a:buChar char="•"/>
            </a:pPr>
            <a:r>
              <a:rPr lang="en-US" sz="3499">
                <a:solidFill>
                  <a:srgbClr val="003E82"/>
                </a:solidFill>
                <a:latin typeface="Canva Sans Bold"/>
              </a:rPr>
              <a:t>problems to user:</a:t>
            </a:r>
            <a:r>
              <a:rPr lang="en-US" sz="3499">
                <a:solidFill>
                  <a:srgbClr val="003E82"/>
                </a:solidFill>
                <a:latin typeface="Canva Sans"/>
              </a:rPr>
              <a:t> collaborative approach .</a:t>
            </a:r>
          </a:p>
          <a:p>
            <a:pPr algn="just">
              <a:lnSpc>
                <a:spcPts val="4759"/>
              </a:lnSpc>
            </a:pP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Approach</a:t>
            </a:r>
            <a:r>
              <a:rPr lang="en-US" sz="6999">
                <a:solidFill>
                  <a:srgbClr val="000000"/>
                </a:solidFill>
                <a:latin typeface="Kollektif"/>
              </a:rPr>
              <a:t> </a:t>
            </a:r>
          </a:p>
        </p:txBody>
      </p:sp>
      <p:sp>
        <p:nvSpPr>
          <p:cNvPr name="TextBox 3" id="3"/>
          <p:cNvSpPr txBox="true"/>
          <p:nvPr/>
        </p:nvSpPr>
        <p:spPr>
          <a:xfrm rot="0">
            <a:off x="1314763" y="2720741"/>
            <a:ext cx="15658474" cy="3683000"/>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Our recommendation system recommends problems in order to make the user preforms better, so it recommends problems from </a:t>
            </a:r>
            <a:r>
              <a:rPr lang="en-US" sz="3499">
                <a:solidFill>
                  <a:srgbClr val="003E82"/>
                </a:solidFill>
                <a:latin typeface="Canva Sans Bold"/>
              </a:rPr>
              <a:t>similar users.</a:t>
            </a:r>
          </a:p>
          <a:p>
            <a:pPr algn="just">
              <a:lnSpc>
                <a:spcPts val="4899"/>
              </a:lnSpc>
            </a:pPr>
          </a:p>
          <a:p>
            <a:pPr algn="just">
              <a:lnSpc>
                <a:spcPts val="4899"/>
              </a:lnSpc>
            </a:pPr>
            <a:r>
              <a:rPr lang="en-US" sz="3499">
                <a:solidFill>
                  <a:srgbClr val="003E82"/>
                </a:solidFill>
                <a:latin typeface="Canva Sans"/>
              </a:rPr>
              <a:t>For each user, the system gives a score to their solved problems corresponding to their </a:t>
            </a:r>
            <a:r>
              <a:rPr lang="en-US" sz="3499">
                <a:solidFill>
                  <a:srgbClr val="003E82"/>
                </a:solidFill>
                <a:latin typeface="Canva Sans Bold"/>
              </a:rPr>
              <a:t>similarity with the user that we want to recommend the problems to.</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0373" y="4790116"/>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4.1 Data</a:t>
            </a:r>
            <a:r>
              <a:rPr lang="en-US" sz="3500">
                <a:solidFill>
                  <a:srgbClr val="3E9AFF"/>
                </a:solidFill>
                <a:latin typeface="Lato"/>
              </a:rPr>
              <a:t> </a:t>
            </a:r>
          </a:p>
          <a:p>
            <a:pPr algn="l">
              <a:lnSpc>
                <a:spcPts val="4900"/>
              </a:lnSpc>
            </a:pPr>
            <a:r>
              <a:rPr lang="en-US" sz="3500">
                <a:solidFill>
                  <a:srgbClr val="3E9AFF"/>
                </a:solidFill>
                <a:latin typeface="Lato"/>
              </a:rPr>
              <a:t>4.2 Approach </a:t>
            </a:r>
          </a:p>
          <a:p>
            <a:pPr algn="l">
              <a:lnSpc>
                <a:spcPts val="4900"/>
              </a:lnSpc>
            </a:pPr>
            <a:r>
              <a:rPr lang="en-US" sz="3500">
                <a:solidFill>
                  <a:srgbClr val="000000"/>
                </a:solidFill>
                <a:latin typeface="Lato"/>
              </a:rPr>
              <a:t>4.3 Similarity</a:t>
            </a:r>
          </a:p>
          <a:p>
            <a:pPr algn="l">
              <a:lnSpc>
                <a:spcPts val="4900"/>
              </a:lnSpc>
            </a:pPr>
            <a:r>
              <a:rPr lang="en-US" sz="3500">
                <a:solidFill>
                  <a:srgbClr val="000000"/>
                </a:solidFill>
                <a:latin typeface="Lato"/>
              </a:rPr>
              <a:t>4.4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5356253" y="6093833"/>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6414173" y="5162549"/>
            <a:ext cx="3878313" cy="28575"/>
          </a:xfrm>
          <a:prstGeom prst="line">
            <a:avLst/>
          </a:prstGeom>
          <a:ln cap="flat" w="38100">
            <a:solidFill>
              <a:srgbClr val="007AFF"/>
            </a:solidFill>
            <a:prstDash val="solid"/>
            <a:headEnd type="none" len="sm" w="sm"/>
            <a:tailEnd type="none" len="sm" w="sm"/>
          </a:ln>
        </p:spPr>
      </p:sp>
      <p:sp>
        <p:nvSpPr>
          <p:cNvPr name="AutoShape 10" id="10"/>
          <p:cNvSpPr/>
          <p:nvPr/>
        </p:nvSpPr>
        <p:spPr>
          <a:xfrm flipV="true">
            <a:off x="6423838" y="5800724"/>
            <a:ext cx="3878313" cy="28575"/>
          </a:xfrm>
          <a:prstGeom prst="line">
            <a:avLst/>
          </a:prstGeom>
          <a:ln cap="flat" w="38100">
            <a:solidFill>
              <a:srgbClr val="007AFF"/>
            </a:solidFill>
            <a:prstDash val="solid"/>
            <a:headEnd type="none" len="sm" w="sm"/>
            <a:tailEnd type="none" len="sm" w="sm"/>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Similarity</a:t>
            </a:r>
            <a:r>
              <a:rPr lang="en-US" sz="6999">
                <a:solidFill>
                  <a:srgbClr val="000000"/>
                </a:solidFill>
                <a:latin typeface="Kollektif"/>
              </a:rPr>
              <a:t> </a:t>
            </a:r>
          </a:p>
        </p:txBody>
      </p:sp>
      <p:sp>
        <p:nvSpPr>
          <p:cNvPr name="TextBox 3" id="3"/>
          <p:cNvSpPr txBox="true"/>
          <p:nvPr/>
        </p:nvSpPr>
        <p:spPr>
          <a:xfrm rot="0">
            <a:off x="1314763" y="2720741"/>
            <a:ext cx="15658474" cy="1206500"/>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The similarity between two users is calculated through the following formula:</a:t>
            </a:r>
          </a:p>
        </p:txBody>
      </p:sp>
      <p:sp>
        <p:nvSpPr>
          <p:cNvPr name="TextBox 4" id="4"/>
          <p:cNvSpPr txBox="true"/>
          <p:nvPr/>
        </p:nvSpPr>
        <p:spPr>
          <a:xfrm rot="0">
            <a:off x="7885345" y="4202112"/>
            <a:ext cx="7876722" cy="2444750"/>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where :</a:t>
            </a:r>
          </a:p>
          <a:p>
            <a:pPr algn="just" marL="755649" indent="-377824" lvl="1">
              <a:lnSpc>
                <a:spcPts val="4899"/>
              </a:lnSpc>
              <a:buFont typeface="Arial"/>
              <a:buChar char="•"/>
            </a:pPr>
            <a:r>
              <a:rPr lang="en-US" sz="3499">
                <a:solidFill>
                  <a:srgbClr val="003E82"/>
                </a:solidFill>
                <a:latin typeface="Canva Sans"/>
              </a:rPr>
              <a:t>S is the similarity</a:t>
            </a:r>
          </a:p>
          <a:p>
            <a:pPr algn="just" marL="755649" indent="-377824" lvl="1">
              <a:lnSpc>
                <a:spcPts val="4899"/>
              </a:lnSpc>
              <a:buFont typeface="Arial"/>
              <a:buChar char="•"/>
            </a:pPr>
            <a:r>
              <a:rPr lang="en-US" sz="3499">
                <a:solidFill>
                  <a:srgbClr val="003E82"/>
                </a:solidFill>
                <a:latin typeface="Canva Sans"/>
              </a:rPr>
              <a:t>d is the difference of rate between two users </a:t>
            </a:r>
            <a:r>
              <a:rPr lang="en-US" sz="3499">
                <a:solidFill>
                  <a:srgbClr val="003E82"/>
                </a:solidFill>
                <a:latin typeface="Canva Sans"/>
              </a:rPr>
              <a:t> </a:t>
            </a:r>
          </a:p>
        </p:txBody>
      </p:sp>
      <p:sp>
        <p:nvSpPr>
          <p:cNvPr name="Freeform 5" id="5"/>
          <p:cNvSpPr/>
          <p:nvPr/>
        </p:nvSpPr>
        <p:spPr>
          <a:xfrm flipH="false" flipV="false" rot="0">
            <a:off x="2839636" y="7503643"/>
            <a:ext cx="11857212" cy="2091746"/>
          </a:xfrm>
          <a:custGeom>
            <a:avLst/>
            <a:gdLst/>
            <a:ahLst/>
            <a:cxnLst/>
            <a:rect r="r" b="b" t="t" l="l"/>
            <a:pathLst>
              <a:path h="2091746" w="11857212">
                <a:moveTo>
                  <a:pt x="0" y="0"/>
                </a:moveTo>
                <a:lnTo>
                  <a:pt x="11857212" y="0"/>
                </a:lnTo>
                <a:lnTo>
                  <a:pt x="11857212" y="2091746"/>
                </a:lnTo>
                <a:lnTo>
                  <a:pt x="0" y="2091746"/>
                </a:lnTo>
                <a:lnTo>
                  <a:pt x="0" y="0"/>
                </a:lnTo>
                <a:close/>
              </a:path>
            </a:pathLst>
          </a:custGeom>
          <a:blipFill>
            <a:blip r:embed="rId2"/>
            <a:stretch>
              <a:fillRect l="0" t="0" r="0" b="0"/>
            </a:stretch>
          </a:blipFill>
        </p:spPr>
      </p:sp>
      <p:grpSp>
        <p:nvGrpSpPr>
          <p:cNvPr name="Group 6" id="6"/>
          <p:cNvGrpSpPr/>
          <p:nvPr/>
        </p:nvGrpSpPr>
        <p:grpSpPr>
          <a:xfrm rot="0">
            <a:off x="1901841" y="4626443"/>
            <a:ext cx="4883824" cy="2136673"/>
            <a:chOff x="0" y="0"/>
            <a:chExt cx="6511765" cy="2848897"/>
          </a:xfrm>
        </p:grpSpPr>
        <p:sp>
          <p:nvSpPr>
            <p:cNvPr name="Freeform 7" id="7"/>
            <p:cNvSpPr/>
            <p:nvPr/>
          </p:nvSpPr>
          <p:spPr>
            <a:xfrm flipH="false" flipV="false" rot="0">
              <a:off x="0" y="0"/>
              <a:ext cx="6511765" cy="2848897"/>
            </a:xfrm>
            <a:custGeom>
              <a:avLst/>
              <a:gdLst/>
              <a:ahLst/>
              <a:cxnLst/>
              <a:rect r="r" b="b" t="t" l="l"/>
              <a:pathLst>
                <a:path h="2848897" w="6511765">
                  <a:moveTo>
                    <a:pt x="0" y="0"/>
                  </a:moveTo>
                  <a:lnTo>
                    <a:pt x="6511765" y="0"/>
                  </a:lnTo>
                  <a:lnTo>
                    <a:pt x="6511765" y="2848897"/>
                  </a:lnTo>
                  <a:lnTo>
                    <a:pt x="0" y="2848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0373" y="4790116"/>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4.1 Data</a:t>
            </a:r>
            <a:r>
              <a:rPr lang="en-US" sz="3500">
                <a:solidFill>
                  <a:srgbClr val="3E9AFF"/>
                </a:solidFill>
                <a:latin typeface="Lato"/>
              </a:rPr>
              <a:t> </a:t>
            </a:r>
          </a:p>
          <a:p>
            <a:pPr algn="l">
              <a:lnSpc>
                <a:spcPts val="4900"/>
              </a:lnSpc>
            </a:pPr>
            <a:r>
              <a:rPr lang="en-US" sz="3500">
                <a:solidFill>
                  <a:srgbClr val="3E9AFF"/>
                </a:solidFill>
                <a:latin typeface="Lato"/>
              </a:rPr>
              <a:t>4.2 Approach </a:t>
            </a:r>
          </a:p>
          <a:p>
            <a:pPr algn="l">
              <a:lnSpc>
                <a:spcPts val="4900"/>
              </a:lnSpc>
            </a:pPr>
            <a:r>
              <a:rPr lang="en-US" sz="3500">
                <a:solidFill>
                  <a:srgbClr val="3E9AFF"/>
                </a:solidFill>
                <a:latin typeface="Lato"/>
              </a:rPr>
              <a:t>4.3 Similarity</a:t>
            </a:r>
          </a:p>
          <a:p>
            <a:pPr algn="l">
              <a:lnSpc>
                <a:spcPts val="4900"/>
              </a:lnSpc>
            </a:pPr>
            <a:r>
              <a:rPr lang="en-US" sz="3500">
                <a:solidFill>
                  <a:srgbClr val="000000"/>
                </a:solidFill>
                <a:latin typeface="Lato"/>
              </a:rPr>
              <a:t>4.4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3</a:t>
              </a:r>
            </a:p>
          </p:txBody>
        </p:sp>
      </p:grpSp>
      <p:sp>
        <p:nvSpPr>
          <p:cNvPr name="Freeform 8" id="8"/>
          <p:cNvSpPr/>
          <p:nvPr/>
        </p:nvSpPr>
        <p:spPr>
          <a:xfrm flipH="false" flipV="false" rot="84201">
            <a:off x="5356253" y="6744409"/>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6414173" y="5162549"/>
            <a:ext cx="3878313" cy="28575"/>
          </a:xfrm>
          <a:prstGeom prst="line">
            <a:avLst/>
          </a:prstGeom>
          <a:ln cap="flat" w="38100">
            <a:solidFill>
              <a:srgbClr val="007AFF"/>
            </a:solidFill>
            <a:prstDash val="solid"/>
            <a:headEnd type="none" len="sm" w="sm"/>
            <a:tailEnd type="none" len="sm" w="sm"/>
          </a:ln>
        </p:spPr>
      </p:sp>
      <p:sp>
        <p:nvSpPr>
          <p:cNvPr name="AutoShape 10" id="10"/>
          <p:cNvSpPr/>
          <p:nvPr/>
        </p:nvSpPr>
        <p:spPr>
          <a:xfrm flipV="true">
            <a:off x="6423838" y="5800724"/>
            <a:ext cx="3878313" cy="28575"/>
          </a:xfrm>
          <a:prstGeom prst="line">
            <a:avLst/>
          </a:prstGeom>
          <a:ln cap="flat" w="38100">
            <a:solidFill>
              <a:srgbClr val="007AFF"/>
            </a:solidFill>
            <a:prstDash val="solid"/>
            <a:headEnd type="none" len="sm" w="sm"/>
            <a:tailEnd type="none" len="sm" w="sm"/>
          </a:ln>
        </p:spPr>
      </p:sp>
      <p:sp>
        <p:nvSpPr>
          <p:cNvPr name="AutoShape 11" id="11"/>
          <p:cNvSpPr/>
          <p:nvPr/>
        </p:nvSpPr>
        <p:spPr>
          <a:xfrm flipV="true">
            <a:off x="6423979" y="6388728"/>
            <a:ext cx="3878313" cy="28575"/>
          </a:xfrm>
          <a:prstGeom prst="line">
            <a:avLst/>
          </a:prstGeom>
          <a:ln cap="flat" w="38100">
            <a:solidFill>
              <a:srgbClr val="007A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5840205"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Introduction</a:t>
            </a:r>
          </a:p>
        </p:txBody>
      </p:sp>
      <p:sp>
        <p:nvSpPr>
          <p:cNvPr name="TextBox 3" id="3"/>
          <p:cNvSpPr txBox="true"/>
          <p:nvPr/>
        </p:nvSpPr>
        <p:spPr>
          <a:xfrm rot="0">
            <a:off x="6642827" y="4228597"/>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1.1 Problem Statement</a:t>
            </a:r>
          </a:p>
          <a:p>
            <a:pPr algn="l">
              <a:lnSpc>
                <a:spcPts val="4900"/>
              </a:lnSpc>
            </a:pPr>
            <a:r>
              <a:rPr lang="en-US" sz="3500">
                <a:solidFill>
                  <a:srgbClr val="000000"/>
                </a:solidFill>
                <a:latin typeface="Lato"/>
              </a:rPr>
              <a:t> 1.2 Suggested Solution</a:t>
            </a:r>
          </a:p>
          <a:p>
            <a:pPr algn="l">
              <a:lnSpc>
                <a:spcPts val="4900"/>
              </a:lnSpc>
            </a:pPr>
            <a:r>
              <a:rPr lang="en-US" sz="3500">
                <a:solidFill>
                  <a:srgbClr val="000000"/>
                </a:solidFill>
                <a:latin typeface="Lato"/>
              </a:rPr>
              <a:t> 1.3 Project aim and Objectives</a:t>
            </a:r>
          </a:p>
          <a:p>
            <a:pPr algn="l">
              <a:lnSpc>
                <a:spcPts val="4900"/>
              </a:lnSpc>
            </a:pPr>
            <a:r>
              <a:rPr lang="en-US" sz="3500">
                <a:solidFill>
                  <a:srgbClr val="000000"/>
                </a:solidFill>
                <a:latin typeface="Lato"/>
              </a:rPr>
              <a:t> </a:t>
            </a:r>
          </a:p>
          <a:p>
            <a:pPr algn="l" marL="0" indent="0" lvl="0">
              <a:lnSpc>
                <a:spcPts val="4900"/>
              </a:lnSpc>
              <a:spcBef>
                <a:spcPct val="0"/>
              </a:spcBef>
            </a:pPr>
          </a:p>
        </p:txBody>
      </p:sp>
      <p:grpSp>
        <p:nvGrpSpPr>
          <p:cNvPr name="Group 4" id="4"/>
          <p:cNvGrpSpPr/>
          <p:nvPr/>
        </p:nvGrpSpPr>
        <p:grpSpPr>
          <a:xfrm rot="0">
            <a:off x="4885652" y="3019688"/>
            <a:ext cx="853041" cy="853041"/>
            <a:chOff x="0" y="0"/>
            <a:chExt cx="1137388" cy="1137388"/>
          </a:xfrm>
        </p:grpSpPr>
        <p:grpSp>
          <p:nvGrpSpPr>
            <p:cNvPr name="Group 5" id="5"/>
            <p:cNvGrpSpPr/>
            <p:nvPr/>
          </p:nvGrpSpPr>
          <p:grpSpPr>
            <a:xfrm rot="0">
              <a:off x="0" y="0"/>
              <a:ext cx="1137388" cy="113738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901462"/>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1</a:t>
              </a:r>
            </a:p>
          </p:txBody>
        </p:sp>
      </p:grpSp>
      <p:sp>
        <p:nvSpPr>
          <p:cNvPr name="Freeform 8" id="8"/>
          <p:cNvSpPr/>
          <p:nvPr/>
        </p:nvSpPr>
        <p:spPr>
          <a:xfrm flipH="false" flipV="false" rot="84201">
            <a:off x="5584907" y="4369478"/>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06" y="6523682"/>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2"/>
            <a:stretch>
              <a:fillRect l="0" t="0" r="0" b="0"/>
            </a:stretch>
          </a:blipFill>
        </p:spPr>
      </p:sp>
      <p:sp>
        <p:nvSpPr>
          <p:cNvPr name="Freeform 3" id="3"/>
          <p:cNvSpPr/>
          <p:nvPr/>
        </p:nvSpPr>
        <p:spPr>
          <a:xfrm flipH="false" flipV="false" rot="0">
            <a:off x="2998212" y="6523682"/>
            <a:ext cx="1784922" cy="1784922"/>
          </a:xfrm>
          <a:custGeom>
            <a:avLst/>
            <a:gdLst/>
            <a:ahLst/>
            <a:cxnLst/>
            <a:rect r="r" b="b" t="t" l="l"/>
            <a:pathLst>
              <a:path h="1784922" w="1784922">
                <a:moveTo>
                  <a:pt x="0" y="0"/>
                </a:moveTo>
                <a:lnTo>
                  <a:pt x="1784921" y="0"/>
                </a:lnTo>
                <a:lnTo>
                  <a:pt x="1784921" y="1784922"/>
                </a:lnTo>
                <a:lnTo>
                  <a:pt x="0" y="1784922"/>
                </a:lnTo>
                <a:lnTo>
                  <a:pt x="0" y="0"/>
                </a:lnTo>
                <a:close/>
              </a:path>
            </a:pathLst>
          </a:custGeom>
          <a:blipFill>
            <a:blip r:embed="rId3"/>
            <a:stretch>
              <a:fillRect l="0" t="0" r="0" b="0"/>
            </a:stretch>
          </a:blipFill>
        </p:spPr>
      </p:sp>
      <p:sp>
        <p:nvSpPr>
          <p:cNvPr name="Freeform 4" id="4"/>
          <p:cNvSpPr/>
          <p:nvPr/>
        </p:nvSpPr>
        <p:spPr>
          <a:xfrm flipH="false" flipV="false" rot="0">
            <a:off x="7842131" y="7279788"/>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4"/>
            <a:stretch>
              <a:fillRect l="0" t="0" r="0" b="0"/>
            </a:stretch>
          </a:blipFill>
        </p:spPr>
      </p:sp>
      <p:sp>
        <p:nvSpPr>
          <p:cNvPr name="Freeform 5" id="5"/>
          <p:cNvSpPr/>
          <p:nvPr/>
        </p:nvSpPr>
        <p:spPr>
          <a:xfrm flipH="false" flipV="false" rot="0">
            <a:off x="7842131" y="2773125"/>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5"/>
            <a:stretch>
              <a:fillRect l="0" t="0" r="0" b="0"/>
            </a:stretch>
          </a:blipFill>
        </p:spPr>
      </p:sp>
      <p:sp>
        <p:nvSpPr>
          <p:cNvPr name="TextBox 6" id="6"/>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Example</a:t>
            </a:r>
          </a:p>
        </p:txBody>
      </p:sp>
      <p:sp>
        <p:nvSpPr>
          <p:cNvPr name="TextBox 7" id="7"/>
          <p:cNvSpPr txBox="true"/>
          <p:nvPr/>
        </p:nvSpPr>
        <p:spPr>
          <a:xfrm rot="0">
            <a:off x="855907" y="2039208"/>
            <a:ext cx="7876722" cy="587375"/>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current users: </a:t>
            </a:r>
          </a:p>
        </p:txBody>
      </p:sp>
      <p:sp>
        <p:nvSpPr>
          <p:cNvPr name="TextBox 8" id="8"/>
          <p:cNvSpPr txBox="true"/>
          <p:nvPr/>
        </p:nvSpPr>
        <p:spPr>
          <a:xfrm rot="0">
            <a:off x="7842131" y="4472322"/>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1</a:t>
            </a:r>
          </a:p>
          <a:p>
            <a:pPr algn="just">
              <a:lnSpc>
                <a:spcPts val="3496"/>
              </a:lnSpc>
            </a:pPr>
            <a:r>
              <a:rPr lang="en-US" sz="2131">
                <a:solidFill>
                  <a:srgbClr val="003E82"/>
                </a:solidFill>
                <a:latin typeface="Canva Sans"/>
              </a:rPr>
              <a:t>Rating:  </a:t>
            </a:r>
            <a:r>
              <a:rPr lang="en-US" sz="2131">
                <a:solidFill>
                  <a:srgbClr val="003E82"/>
                </a:solidFill>
                <a:latin typeface="Canva Sans Bold"/>
              </a:rPr>
              <a:t>1400</a:t>
            </a:r>
          </a:p>
        </p:txBody>
      </p:sp>
      <p:sp>
        <p:nvSpPr>
          <p:cNvPr name="TextBox 9" id="9"/>
          <p:cNvSpPr txBox="true"/>
          <p:nvPr/>
        </p:nvSpPr>
        <p:spPr>
          <a:xfrm rot="0">
            <a:off x="2998212" y="8247620"/>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2</a:t>
            </a:r>
          </a:p>
          <a:p>
            <a:pPr algn="just">
              <a:lnSpc>
                <a:spcPts val="3496"/>
              </a:lnSpc>
            </a:pPr>
            <a:r>
              <a:rPr lang="en-US" sz="2131">
                <a:solidFill>
                  <a:srgbClr val="003E82"/>
                </a:solidFill>
                <a:latin typeface="Canva Sans"/>
              </a:rPr>
              <a:t>Rating:  </a:t>
            </a:r>
            <a:r>
              <a:rPr lang="en-US" sz="2131">
                <a:solidFill>
                  <a:srgbClr val="003E82"/>
                </a:solidFill>
                <a:latin typeface="Canva Sans Bold"/>
              </a:rPr>
              <a:t>1800</a:t>
            </a:r>
          </a:p>
        </p:txBody>
      </p:sp>
      <p:sp>
        <p:nvSpPr>
          <p:cNvPr name="TextBox 10" id="10"/>
          <p:cNvSpPr txBox="true"/>
          <p:nvPr/>
        </p:nvSpPr>
        <p:spPr>
          <a:xfrm rot="0">
            <a:off x="7842131" y="8978985"/>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3</a:t>
            </a:r>
          </a:p>
          <a:p>
            <a:pPr algn="just">
              <a:lnSpc>
                <a:spcPts val="3496"/>
              </a:lnSpc>
            </a:pPr>
            <a:r>
              <a:rPr lang="en-US" sz="2131">
                <a:solidFill>
                  <a:srgbClr val="003E82"/>
                </a:solidFill>
                <a:latin typeface="Canva Sans"/>
              </a:rPr>
              <a:t>Rating:  </a:t>
            </a:r>
            <a:r>
              <a:rPr lang="en-US" sz="2131">
                <a:solidFill>
                  <a:srgbClr val="003E82"/>
                </a:solidFill>
                <a:latin typeface="Canva Sans Bold"/>
              </a:rPr>
              <a:t>1500</a:t>
            </a:r>
          </a:p>
        </p:txBody>
      </p:sp>
      <p:sp>
        <p:nvSpPr>
          <p:cNvPr name="TextBox 11" id="11"/>
          <p:cNvSpPr txBox="true"/>
          <p:nvPr/>
        </p:nvSpPr>
        <p:spPr>
          <a:xfrm rot="0">
            <a:off x="13368706" y="8247620"/>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4</a:t>
            </a:r>
          </a:p>
          <a:p>
            <a:pPr algn="just">
              <a:lnSpc>
                <a:spcPts val="3496"/>
              </a:lnSpc>
            </a:pPr>
            <a:r>
              <a:rPr lang="en-US" sz="2131">
                <a:solidFill>
                  <a:srgbClr val="003E82"/>
                </a:solidFill>
                <a:latin typeface="Canva Sans"/>
              </a:rPr>
              <a:t>Rating:  </a:t>
            </a:r>
            <a:r>
              <a:rPr lang="en-US" sz="2131">
                <a:solidFill>
                  <a:srgbClr val="003E82"/>
                </a:solidFill>
                <a:latin typeface="Canva Sans Bold"/>
              </a:rPr>
              <a:t>2300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Example</a:t>
            </a:r>
          </a:p>
        </p:txBody>
      </p:sp>
      <p:sp>
        <p:nvSpPr>
          <p:cNvPr name="TextBox 3" id="3"/>
          <p:cNvSpPr txBox="true"/>
          <p:nvPr/>
        </p:nvSpPr>
        <p:spPr>
          <a:xfrm rot="0">
            <a:off x="855907" y="2039208"/>
            <a:ext cx="9828037" cy="587375"/>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current users after calculating similarity: </a:t>
            </a:r>
          </a:p>
        </p:txBody>
      </p:sp>
      <p:sp>
        <p:nvSpPr>
          <p:cNvPr name="Freeform 4" id="4"/>
          <p:cNvSpPr/>
          <p:nvPr/>
        </p:nvSpPr>
        <p:spPr>
          <a:xfrm flipH="false" flipV="false" rot="0">
            <a:off x="13368706" y="6510491"/>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2"/>
            <a:stretch>
              <a:fillRect l="0" t="0" r="0" b="0"/>
            </a:stretch>
          </a:blipFill>
        </p:spPr>
      </p:sp>
      <p:sp>
        <p:nvSpPr>
          <p:cNvPr name="Freeform 5" id="5"/>
          <p:cNvSpPr/>
          <p:nvPr/>
        </p:nvSpPr>
        <p:spPr>
          <a:xfrm flipH="false" flipV="false" rot="0">
            <a:off x="2998212" y="6510491"/>
            <a:ext cx="1784922" cy="1784922"/>
          </a:xfrm>
          <a:custGeom>
            <a:avLst/>
            <a:gdLst/>
            <a:ahLst/>
            <a:cxnLst/>
            <a:rect r="r" b="b" t="t" l="l"/>
            <a:pathLst>
              <a:path h="1784922" w="1784922">
                <a:moveTo>
                  <a:pt x="0" y="0"/>
                </a:moveTo>
                <a:lnTo>
                  <a:pt x="1784921" y="0"/>
                </a:lnTo>
                <a:lnTo>
                  <a:pt x="1784921" y="1784922"/>
                </a:lnTo>
                <a:lnTo>
                  <a:pt x="0" y="1784922"/>
                </a:lnTo>
                <a:lnTo>
                  <a:pt x="0" y="0"/>
                </a:lnTo>
                <a:close/>
              </a:path>
            </a:pathLst>
          </a:custGeom>
          <a:blipFill>
            <a:blip r:embed="rId3"/>
            <a:stretch>
              <a:fillRect l="0" t="0" r="0" b="0"/>
            </a:stretch>
          </a:blipFill>
        </p:spPr>
      </p:sp>
      <p:sp>
        <p:nvSpPr>
          <p:cNvPr name="Freeform 6" id="6"/>
          <p:cNvSpPr/>
          <p:nvPr/>
        </p:nvSpPr>
        <p:spPr>
          <a:xfrm flipH="false" flipV="false" rot="0">
            <a:off x="7842131" y="7266597"/>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4"/>
            <a:stretch>
              <a:fillRect l="0" t="0" r="0" b="0"/>
            </a:stretch>
          </a:blipFill>
        </p:spPr>
      </p:sp>
      <p:sp>
        <p:nvSpPr>
          <p:cNvPr name="Freeform 7" id="7"/>
          <p:cNvSpPr/>
          <p:nvPr/>
        </p:nvSpPr>
        <p:spPr>
          <a:xfrm flipH="false" flipV="false" rot="0">
            <a:off x="7842131" y="2759934"/>
            <a:ext cx="1784922" cy="1784922"/>
          </a:xfrm>
          <a:custGeom>
            <a:avLst/>
            <a:gdLst/>
            <a:ahLst/>
            <a:cxnLst/>
            <a:rect r="r" b="b" t="t" l="l"/>
            <a:pathLst>
              <a:path h="1784922" w="1784922">
                <a:moveTo>
                  <a:pt x="0" y="0"/>
                </a:moveTo>
                <a:lnTo>
                  <a:pt x="1784922" y="0"/>
                </a:lnTo>
                <a:lnTo>
                  <a:pt x="1784922" y="1784921"/>
                </a:lnTo>
                <a:lnTo>
                  <a:pt x="0" y="1784921"/>
                </a:lnTo>
                <a:lnTo>
                  <a:pt x="0" y="0"/>
                </a:lnTo>
                <a:close/>
              </a:path>
            </a:pathLst>
          </a:custGeom>
          <a:blipFill>
            <a:blip r:embed="rId5"/>
            <a:stretch>
              <a:fillRect l="0" t="0" r="0" b="0"/>
            </a:stretch>
          </a:blipFill>
        </p:spPr>
      </p:sp>
      <p:sp>
        <p:nvSpPr>
          <p:cNvPr name="TextBox 8" id="8"/>
          <p:cNvSpPr txBox="true"/>
          <p:nvPr/>
        </p:nvSpPr>
        <p:spPr>
          <a:xfrm rot="0">
            <a:off x="7842131" y="4459130"/>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1</a:t>
            </a:r>
          </a:p>
          <a:p>
            <a:pPr algn="just">
              <a:lnSpc>
                <a:spcPts val="3496"/>
              </a:lnSpc>
            </a:pPr>
            <a:r>
              <a:rPr lang="en-US" sz="2131">
                <a:solidFill>
                  <a:srgbClr val="003E82"/>
                </a:solidFill>
                <a:latin typeface="Canva Sans"/>
              </a:rPr>
              <a:t>Rating:  </a:t>
            </a:r>
            <a:r>
              <a:rPr lang="en-US" sz="2131">
                <a:solidFill>
                  <a:srgbClr val="003E82"/>
                </a:solidFill>
                <a:latin typeface="Canva Sans Bold"/>
              </a:rPr>
              <a:t>1400</a:t>
            </a:r>
          </a:p>
        </p:txBody>
      </p:sp>
      <p:sp>
        <p:nvSpPr>
          <p:cNvPr name="TextBox 9" id="9"/>
          <p:cNvSpPr txBox="true"/>
          <p:nvPr/>
        </p:nvSpPr>
        <p:spPr>
          <a:xfrm rot="0">
            <a:off x="2998212" y="8234429"/>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1</a:t>
            </a:r>
          </a:p>
          <a:p>
            <a:pPr algn="just">
              <a:lnSpc>
                <a:spcPts val="3496"/>
              </a:lnSpc>
            </a:pPr>
            <a:r>
              <a:rPr lang="en-US" sz="2131">
                <a:solidFill>
                  <a:srgbClr val="003E82"/>
                </a:solidFill>
                <a:latin typeface="Canva Sans"/>
              </a:rPr>
              <a:t>Rating:  </a:t>
            </a:r>
            <a:r>
              <a:rPr lang="en-US" sz="2131">
                <a:solidFill>
                  <a:srgbClr val="003E82"/>
                </a:solidFill>
                <a:latin typeface="Canva Sans Bold"/>
              </a:rPr>
              <a:t>1800</a:t>
            </a:r>
          </a:p>
        </p:txBody>
      </p:sp>
      <p:sp>
        <p:nvSpPr>
          <p:cNvPr name="TextBox 10" id="10"/>
          <p:cNvSpPr txBox="true"/>
          <p:nvPr/>
        </p:nvSpPr>
        <p:spPr>
          <a:xfrm rot="0">
            <a:off x="7842131" y="8965794"/>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1</a:t>
            </a:r>
          </a:p>
          <a:p>
            <a:pPr algn="just">
              <a:lnSpc>
                <a:spcPts val="3496"/>
              </a:lnSpc>
            </a:pPr>
            <a:r>
              <a:rPr lang="en-US" sz="2131">
                <a:solidFill>
                  <a:srgbClr val="003E82"/>
                </a:solidFill>
                <a:latin typeface="Canva Sans"/>
              </a:rPr>
              <a:t>Rating:  </a:t>
            </a:r>
            <a:r>
              <a:rPr lang="en-US" sz="2131">
                <a:solidFill>
                  <a:srgbClr val="003E82"/>
                </a:solidFill>
                <a:latin typeface="Canva Sans Bold"/>
              </a:rPr>
              <a:t>1500</a:t>
            </a:r>
          </a:p>
        </p:txBody>
      </p:sp>
      <p:sp>
        <p:nvSpPr>
          <p:cNvPr name="TextBox 11" id="11"/>
          <p:cNvSpPr txBox="true"/>
          <p:nvPr/>
        </p:nvSpPr>
        <p:spPr>
          <a:xfrm rot="0">
            <a:off x="13368706" y="8234429"/>
            <a:ext cx="1921083"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user 1</a:t>
            </a:r>
          </a:p>
          <a:p>
            <a:pPr algn="just">
              <a:lnSpc>
                <a:spcPts val="3496"/>
              </a:lnSpc>
            </a:pPr>
            <a:r>
              <a:rPr lang="en-US" sz="2131">
                <a:solidFill>
                  <a:srgbClr val="003E82"/>
                </a:solidFill>
                <a:latin typeface="Canva Sans"/>
              </a:rPr>
              <a:t>Rating:  </a:t>
            </a:r>
            <a:r>
              <a:rPr lang="en-US" sz="2131">
                <a:solidFill>
                  <a:srgbClr val="003E82"/>
                </a:solidFill>
                <a:latin typeface="Canva Sans Bold"/>
              </a:rPr>
              <a:t>2300</a:t>
            </a:r>
          </a:p>
        </p:txBody>
      </p:sp>
      <p:sp>
        <p:nvSpPr>
          <p:cNvPr name="AutoShape 12" id="12"/>
          <p:cNvSpPr/>
          <p:nvPr/>
        </p:nvSpPr>
        <p:spPr>
          <a:xfrm flipH="true">
            <a:off x="4552975" y="6045574"/>
            <a:ext cx="941974" cy="1188228"/>
          </a:xfrm>
          <a:prstGeom prst="line">
            <a:avLst/>
          </a:prstGeom>
          <a:ln cap="flat" w="38100">
            <a:solidFill>
              <a:srgbClr val="003E82"/>
            </a:solidFill>
            <a:prstDash val="solid"/>
            <a:headEnd type="none" len="sm" w="sm"/>
            <a:tailEnd type="arrow" len="sm" w="med"/>
          </a:ln>
        </p:spPr>
      </p:sp>
      <p:sp>
        <p:nvSpPr>
          <p:cNvPr name="TextBox 13" id="13"/>
          <p:cNvSpPr txBox="true"/>
          <p:nvPr/>
        </p:nvSpPr>
        <p:spPr>
          <a:xfrm rot="0">
            <a:off x="4552975" y="5800339"/>
            <a:ext cx="2907875" cy="40474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similarity: </a:t>
            </a:r>
            <a:r>
              <a:rPr lang="en-US" sz="2131">
                <a:solidFill>
                  <a:srgbClr val="003E82"/>
                </a:solidFill>
                <a:latin typeface="Canva Sans Bold"/>
              </a:rPr>
              <a:t>6.2 * 10^-6</a:t>
            </a:r>
          </a:p>
        </p:txBody>
      </p:sp>
      <p:sp>
        <p:nvSpPr>
          <p:cNvPr name="AutoShape 14" id="14"/>
          <p:cNvSpPr/>
          <p:nvPr/>
        </p:nvSpPr>
        <p:spPr>
          <a:xfrm flipV="true">
            <a:off x="6417978" y="4999882"/>
            <a:ext cx="1241485" cy="870585"/>
          </a:xfrm>
          <a:prstGeom prst="line">
            <a:avLst/>
          </a:prstGeom>
          <a:ln cap="flat" w="38100">
            <a:solidFill>
              <a:srgbClr val="003E82"/>
            </a:solidFill>
            <a:prstDash val="solid"/>
            <a:headEnd type="none" len="sm" w="sm"/>
            <a:tailEnd type="arrow" len="sm" w="med"/>
          </a:ln>
        </p:spPr>
      </p:sp>
      <p:sp>
        <p:nvSpPr>
          <p:cNvPr name="AutoShape 15" id="15"/>
          <p:cNvSpPr/>
          <p:nvPr/>
        </p:nvSpPr>
        <p:spPr>
          <a:xfrm>
            <a:off x="8715542" y="6553029"/>
            <a:ext cx="0" cy="680774"/>
          </a:xfrm>
          <a:prstGeom prst="line">
            <a:avLst/>
          </a:prstGeom>
          <a:ln cap="flat" w="38100">
            <a:solidFill>
              <a:srgbClr val="003E82"/>
            </a:solidFill>
            <a:prstDash val="solid"/>
            <a:headEnd type="none" len="sm" w="sm"/>
            <a:tailEnd type="arrow" len="sm" w="med"/>
          </a:ln>
        </p:spPr>
      </p:sp>
      <p:sp>
        <p:nvSpPr>
          <p:cNvPr name="TextBox 16" id="16"/>
          <p:cNvSpPr txBox="true"/>
          <p:nvPr/>
        </p:nvSpPr>
        <p:spPr>
          <a:xfrm rot="0">
            <a:off x="7460850" y="6007474"/>
            <a:ext cx="2907875" cy="40474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similarity: </a:t>
            </a:r>
            <a:r>
              <a:rPr lang="en-US" sz="2131">
                <a:solidFill>
                  <a:srgbClr val="003E82"/>
                </a:solidFill>
                <a:latin typeface="Canva Sans Bold"/>
              </a:rPr>
              <a:t>9.9 * 10^-3</a:t>
            </a:r>
          </a:p>
        </p:txBody>
      </p:sp>
      <p:sp>
        <p:nvSpPr>
          <p:cNvPr name="AutoShape 17" id="17"/>
          <p:cNvSpPr/>
          <p:nvPr/>
        </p:nvSpPr>
        <p:spPr>
          <a:xfrm flipV="true">
            <a:off x="8696492" y="5364801"/>
            <a:ext cx="0" cy="680774"/>
          </a:xfrm>
          <a:prstGeom prst="line">
            <a:avLst/>
          </a:prstGeom>
          <a:ln cap="flat" w="38100">
            <a:solidFill>
              <a:srgbClr val="003E82"/>
            </a:solidFill>
            <a:prstDash val="solid"/>
            <a:headEnd type="none" len="sm" w="sm"/>
            <a:tailEnd type="arrow" len="sm" w="med"/>
          </a:ln>
        </p:spPr>
      </p:sp>
      <p:sp>
        <p:nvSpPr>
          <p:cNvPr name="AutoShape 18" id="18"/>
          <p:cNvSpPr/>
          <p:nvPr/>
        </p:nvSpPr>
        <p:spPr>
          <a:xfrm flipH="true" flipV="true">
            <a:off x="10054479" y="5068799"/>
            <a:ext cx="1280605" cy="811944"/>
          </a:xfrm>
          <a:prstGeom prst="line">
            <a:avLst/>
          </a:prstGeom>
          <a:ln cap="flat" w="38100">
            <a:solidFill>
              <a:srgbClr val="003E82"/>
            </a:solidFill>
            <a:prstDash val="solid"/>
            <a:headEnd type="none" len="sm" w="sm"/>
            <a:tailEnd type="arrow" len="sm" w="med"/>
          </a:ln>
        </p:spPr>
      </p:sp>
      <p:sp>
        <p:nvSpPr>
          <p:cNvPr name="TextBox 19" id="19"/>
          <p:cNvSpPr txBox="true"/>
          <p:nvPr/>
        </p:nvSpPr>
        <p:spPr>
          <a:xfrm rot="-1119113">
            <a:off x="10645352" y="5675017"/>
            <a:ext cx="2907875" cy="40474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similarity: </a:t>
            </a:r>
            <a:r>
              <a:rPr lang="en-US" sz="2131">
                <a:solidFill>
                  <a:srgbClr val="003E82"/>
                </a:solidFill>
                <a:latin typeface="Canva Sans Bold"/>
              </a:rPr>
              <a:t>1.2 * 10^-6</a:t>
            </a:r>
          </a:p>
        </p:txBody>
      </p:sp>
      <p:sp>
        <p:nvSpPr>
          <p:cNvPr name="AutoShape 20" id="20"/>
          <p:cNvSpPr/>
          <p:nvPr/>
        </p:nvSpPr>
        <p:spPr>
          <a:xfrm>
            <a:off x="12031813" y="6269390"/>
            <a:ext cx="1327691" cy="732419"/>
          </a:xfrm>
          <a:prstGeom prst="line">
            <a:avLst/>
          </a:prstGeom>
          <a:ln cap="flat" w="38100">
            <a:solidFill>
              <a:srgbClr val="003E82"/>
            </a:solidFill>
            <a:prstDash val="solid"/>
            <a:headEnd type="none" len="sm" w="sm"/>
            <a:tailEnd type="arrow" len="sm" w="med"/>
          </a:ln>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77106" y="3317410"/>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2"/>
            <a:stretch>
              <a:fillRect l="0" t="0" r="0" b="0"/>
            </a:stretch>
          </a:blipFill>
        </p:spPr>
      </p:sp>
      <p:sp>
        <p:nvSpPr>
          <p:cNvPr name="Freeform 3" id="3"/>
          <p:cNvSpPr/>
          <p:nvPr/>
        </p:nvSpPr>
        <p:spPr>
          <a:xfrm flipH="false" flipV="false" rot="0">
            <a:off x="2081374" y="3317410"/>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3"/>
            <a:stretch>
              <a:fillRect l="0" t="0" r="0" b="0"/>
            </a:stretch>
          </a:blipFill>
        </p:spPr>
      </p:sp>
      <p:sp>
        <p:nvSpPr>
          <p:cNvPr name="Freeform 4" id="4"/>
          <p:cNvSpPr/>
          <p:nvPr/>
        </p:nvSpPr>
        <p:spPr>
          <a:xfrm flipH="false" flipV="false" rot="0">
            <a:off x="8079156" y="3342151"/>
            <a:ext cx="1784922" cy="1784922"/>
          </a:xfrm>
          <a:custGeom>
            <a:avLst/>
            <a:gdLst/>
            <a:ahLst/>
            <a:cxnLst/>
            <a:rect r="r" b="b" t="t" l="l"/>
            <a:pathLst>
              <a:path h="1784922" w="1784922">
                <a:moveTo>
                  <a:pt x="0" y="0"/>
                </a:moveTo>
                <a:lnTo>
                  <a:pt x="1784922" y="0"/>
                </a:lnTo>
                <a:lnTo>
                  <a:pt x="1784922" y="1784922"/>
                </a:lnTo>
                <a:lnTo>
                  <a:pt x="0" y="1784922"/>
                </a:lnTo>
                <a:lnTo>
                  <a:pt x="0" y="0"/>
                </a:lnTo>
                <a:close/>
              </a:path>
            </a:pathLst>
          </a:custGeom>
          <a:blipFill>
            <a:blip r:embed="rId4"/>
            <a:stretch>
              <a:fillRect l="0" t="0" r="0" b="0"/>
            </a:stretch>
          </a:blipFill>
        </p:spPr>
      </p:sp>
      <p:sp>
        <p:nvSpPr>
          <p:cNvPr name="Freeform 5" id="5"/>
          <p:cNvSpPr/>
          <p:nvPr/>
        </p:nvSpPr>
        <p:spPr>
          <a:xfrm flipH="false" flipV="false" rot="0">
            <a:off x="1870941" y="7587141"/>
            <a:ext cx="1170974" cy="1170974"/>
          </a:xfrm>
          <a:custGeom>
            <a:avLst/>
            <a:gdLst/>
            <a:ahLst/>
            <a:cxnLst/>
            <a:rect r="r" b="b" t="t" l="l"/>
            <a:pathLst>
              <a:path h="1170974" w="1170974">
                <a:moveTo>
                  <a:pt x="0" y="0"/>
                </a:moveTo>
                <a:lnTo>
                  <a:pt x="1170974" y="0"/>
                </a:lnTo>
                <a:lnTo>
                  <a:pt x="1170974" y="1170974"/>
                </a:lnTo>
                <a:lnTo>
                  <a:pt x="0" y="1170974"/>
                </a:lnTo>
                <a:lnTo>
                  <a:pt x="0" y="0"/>
                </a:lnTo>
                <a:close/>
              </a:path>
            </a:pathLst>
          </a:custGeom>
          <a:blipFill>
            <a:blip r:embed="rId5"/>
            <a:stretch>
              <a:fillRect l="0" t="0" r="0" b="0"/>
            </a:stretch>
          </a:blipFill>
        </p:spPr>
      </p:sp>
      <p:sp>
        <p:nvSpPr>
          <p:cNvPr name="TextBox 6" id="6"/>
          <p:cNvSpPr txBox="true"/>
          <p:nvPr/>
        </p:nvSpPr>
        <p:spPr>
          <a:xfrm rot="0">
            <a:off x="1371390" y="5007082"/>
            <a:ext cx="3309612" cy="1801029"/>
          </a:xfrm>
          <a:prstGeom prst="rect">
            <a:avLst/>
          </a:prstGeom>
        </p:spPr>
        <p:txBody>
          <a:bodyPr anchor="t" rtlCol="false" tIns="0" lIns="0" bIns="0" rIns="0">
            <a:spAutoFit/>
          </a:bodyPr>
          <a:lstStyle/>
          <a:p>
            <a:pPr algn="ctr">
              <a:lnSpc>
                <a:spcPts val="3610"/>
              </a:lnSpc>
            </a:pPr>
            <a:r>
              <a:rPr lang="en-US" sz="2201">
                <a:solidFill>
                  <a:srgbClr val="003E82"/>
                </a:solidFill>
                <a:latin typeface="Canva Sans"/>
              </a:rPr>
              <a:t>user 2</a:t>
            </a:r>
          </a:p>
          <a:p>
            <a:pPr algn="just">
              <a:lnSpc>
                <a:spcPts val="3610"/>
              </a:lnSpc>
            </a:pPr>
            <a:r>
              <a:rPr lang="en-US" sz="2201">
                <a:solidFill>
                  <a:srgbClr val="003E82"/>
                </a:solidFill>
                <a:latin typeface="Canva Sans"/>
              </a:rPr>
              <a:t>problems solved</a:t>
            </a:r>
            <a:r>
              <a:rPr lang="en-US" sz="2201">
                <a:solidFill>
                  <a:srgbClr val="003E82"/>
                </a:solidFill>
                <a:latin typeface="Canva Sans"/>
              </a:rPr>
              <a:t>:  </a:t>
            </a:r>
            <a:r>
              <a:rPr lang="en-US" sz="2201">
                <a:solidFill>
                  <a:srgbClr val="003E82"/>
                </a:solidFill>
                <a:latin typeface="Canva Sans Bold"/>
              </a:rPr>
              <a:t>1, 3</a:t>
            </a:r>
          </a:p>
          <a:p>
            <a:pPr algn="just">
              <a:lnSpc>
                <a:spcPts val="3610"/>
              </a:lnSpc>
            </a:pPr>
            <a:r>
              <a:rPr lang="en-US" sz="2201">
                <a:solidFill>
                  <a:srgbClr val="003E82"/>
                </a:solidFill>
                <a:latin typeface="Canva Sans"/>
              </a:rPr>
              <a:t>similarity</a:t>
            </a:r>
            <a:r>
              <a:rPr lang="en-US" sz="2201">
                <a:solidFill>
                  <a:srgbClr val="003E82"/>
                </a:solidFill>
                <a:latin typeface="Canva Sans Bold"/>
              </a:rPr>
              <a:t>: 6.2 * 10^-6</a:t>
            </a:r>
          </a:p>
          <a:p>
            <a:pPr algn="just">
              <a:lnSpc>
                <a:spcPts val="3610"/>
              </a:lnSpc>
            </a:pPr>
          </a:p>
        </p:txBody>
      </p:sp>
      <p:sp>
        <p:nvSpPr>
          <p:cNvPr name="Freeform 7" id="7"/>
          <p:cNvSpPr/>
          <p:nvPr/>
        </p:nvSpPr>
        <p:spPr>
          <a:xfrm flipH="false" flipV="false" rot="0">
            <a:off x="9874662" y="7587141"/>
            <a:ext cx="1170974" cy="1170974"/>
          </a:xfrm>
          <a:custGeom>
            <a:avLst/>
            <a:gdLst/>
            <a:ahLst/>
            <a:cxnLst/>
            <a:rect r="r" b="b" t="t" l="l"/>
            <a:pathLst>
              <a:path h="1170974" w="1170974">
                <a:moveTo>
                  <a:pt x="0" y="0"/>
                </a:moveTo>
                <a:lnTo>
                  <a:pt x="1170974" y="0"/>
                </a:lnTo>
                <a:lnTo>
                  <a:pt x="1170974" y="1170974"/>
                </a:lnTo>
                <a:lnTo>
                  <a:pt x="0" y="1170974"/>
                </a:lnTo>
                <a:lnTo>
                  <a:pt x="0" y="0"/>
                </a:lnTo>
                <a:close/>
              </a:path>
            </a:pathLst>
          </a:custGeom>
          <a:blipFill>
            <a:blip r:embed="rId5"/>
            <a:stretch>
              <a:fillRect l="0" t="0" r="0" b="0"/>
            </a:stretch>
          </a:blipFill>
        </p:spPr>
      </p:sp>
      <p:sp>
        <p:nvSpPr>
          <p:cNvPr name="Freeform 8" id="8"/>
          <p:cNvSpPr/>
          <p:nvPr/>
        </p:nvSpPr>
        <p:spPr>
          <a:xfrm flipH="false" flipV="false" rot="0">
            <a:off x="13874561" y="7587141"/>
            <a:ext cx="1170974" cy="1170974"/>
          </a:xfrm>
          <a:custGeom>
            <a:avLst/>
            <a:gdLst/>
            <a:ahLst/>
            <a:cxnLst/>
            <a:rect r="r" b="b" t="t" l="l"/>
            <a:pathLst>
              <a:path h="1170974" w="1170974">
                <a:moveTo>
                  <a:pt x="0" y="0"/>
                </a:moveTo>
                <a:lnTo>
                  <a:pt x="1170974" y="0"/>
                </a:lnTo>
                <a:lnTo>
                  <a:pt x="1170974" y="1170974"/>
                </a:lnTo>
                <a:lnTo>
                  <a:pt x="0" y="1170974"/>
                </a:lnTo>
                <a:lnTo>
                  <a:pt x="0" y="0"/>
                </a:lnTo>
                <a:close/>
              </a:path>
            </a:pathLst>
          </a:custGeom>
          <a:blipFill>
            <a:blip r:embed="rId5"/>
            <a:stretch>
              <a:fillRect l="0" t="0" r="0" b="0"/>
            </a:stretch>
          </a:blipFill>
        </p:spPr>
      </p:sp>
      <p:sp>
        <p:nvSpPr>
          <p:cNvPr name="TextBox 9" id="9"/>
          <p:cNvSpPr txBox="true"/>
          <p:nvPr/>
        </p:nvSpPr>
        <p:spPr>
          <a:xfrm rot="0">
            <a:off x="7316811" y="5048250"/>
            <a:ext cx="3309612" cy="1801029"/>
          </a:xfrm>
          <a:prstGeom prst="rect">
            <a:avLst/>
          </a:prstGeom>
        </p:spPr>
        <p:txBody>
          <a:bodyPr anchor="t" rtlCol="false" tIns="0" lIns="0" bIns="0" rIns="0">
            <a:spAutoFit/>
          </a:bodyPr>
          <a:lstStyle/>
          <a:p>
            <a:pPr algn="ctr">
              <a:lnSpc>
                <a:spcPts val="3610"/>
              </a:lnSpc>
            </a:pPr>
            <a:r>
              <a:rPr lang="en-US" sz="2201">
                <a:solidFill>
                  <a:srgbClr val="003E82"/>
                </a:solidFill>
                <a:latin typeface="Canva Sans"/>
              </a:rPr>
              <a:t>user 3</a:t>
            </a:r>
          </a:p>
          <a:p>
            <a:pPr algn="just">
              <a:lnSpc>
                <a:spcPts val="3610"/>
              </a:lnSpc>
            </a:pPr>
            <a:r>
              <a:rPr lang="en-US" sz="2201">
                <a:solidFill>
                  <a:srgbClr val="003E82"/>
                </a:solidFill>
                <a:latin typeface="Canva Sans"/>
              </a:rPr>
              <a:t>problems solved</a:t>
            </a:r>
            <a:r>
              <a:rPr lang="en-US" sz="2201">
                <a:solidFill>
                  <a:srgbClr val="003E82"/>
                </a:solidFill>
                <a:latin typeface="Canva Sans"/>
              </a:rPr>
              <a:t>:  </a:t>
            </a:r>
            <a:r>
              <a:rPr lang="en-US" sz="2201">
                <a:solidFill>
                  <a:srgbClr val="003E82"/>
                </a:solidFill>
                <a:latin typeface="Canva Sans Bold"/>
              </a:rPr>
              <a:t>2</a:t>
            </a:r>
          </a:p>
          <a:p>
            <a:pPr algn="just">
              <a:lnSpc>
                <a:spcPts val="3610"/>
              </a:lnSpc>
            </a:pPr>
            <a:r>
              <a:rPr lang="en-US" sz="2201">
                <a:solidFill>
                  <a:srgbClr val="003E82"/>
                </a:solidFill>
                <a:latin typeface="Canva Sans"/>
              </a:rPr>
              <a:t>similarity</a:t>
            </a:r>
            <a:r>
              <a:rPr lang="en-US" sz="2201">
                <a:solidFill>
                  <a:srgbClr val="003E82"/>
                </a:solidFill>
                <a:latin typeface="Canva Sans Bold"/>
              </a:rPr>
              <a:t>: 9.9 * 10^-3</a:t>
            </a:r>
          </a:p>
          <a:p>
            <a:pPr algn="just">
              <a:lnSpc>
                <a:spcPts val="3610"/>
              </a:lnSpc>
            </a:pPr>
          </a:p>
        </p:txBody>
      </p:sp>
      <p:sp>
        <p:nvSpPr>
          <p:cNvPr name="TextBox 10" id="10"/>
          <p:cNvSpPr txBox="true"/>
          <p:nvPr/>
        </p:nvSpPr>
        <p:spPr>
          <a:xfrm rot="0">
            <a:off x="13390729" y="5048250"/>
            <a:ext cx="3309612" cy="1801029"/>
          </a:xfrm>
          <a:prstGeom prst="rect">
            <a:avLst/>
          </a:prstGeom>
        </p:spPr>
        <p:txBody>
          <a:bodyPr anchor="t" rtlCol="false" tIns="0" lIns="0" bIns="0" rIns="0">
            <a:spAutoFit/>
          </a:bodyPr>
          <a:lstStyle/>
          <a:p>
            <a:pPr algn="ctr">
              <a:lnSpc>
                <a:spcPts val="3610"/>
              </a:lnSpc>
            </a:pPr>
            <a:r>
              <a:rPr lang="en-US" sz="2201">
                <a:solidFill>
                  <a:srgbClr val="003E82"/>
                </a:solidFill>
                <a:latin typeface="Canva Sans"/>
              </a:rPr>
              <a:t>user 4</a:t>
            </a:r>
          </a:p>
          <a:p>
            <a:pPr algn="just">
              <a:lnSpc>
                <a:spcPts val="3610"/>
              </a:lnSpc>
            </a:pPr>
            <a:r>
              <a:rPr lang="en-US" sz="2201">
                <a:solidFill>
                  <a:srgbClr val="003E82"/>
                </a:solidFill>
                <a:latin typeface="Canva Sans"/>
              </a:rPr>
              <a:t>problems solved</a:t>
            </a:r>
            <a:r>
              <a:rPr lang="en-US" sz="2201">
                <a:solidFill>
                  <a:srgbClr val="003E82"/>
                </a:solidFill>
                <a:latin typeface="Canva Sans"/>
              </a:rPr>
              <a:t>:  </a:t>
            </a:r>
            <a:r>
              <a:rPr lang="en-US" sz="2201">
                <a:solidFill>
                  <a:srgbClr val="003E82"/>
                </a:solidFill>
                <a:latin typeface="Canva Sans Bold"/>
              </a:rPr>
              <a:t>3, 4</a:t>
            </a:r>
          </a:p>
          <a:p>
            <a:pPr algn="just">
              <a:lnSpc>
                <a:spcPts val="3610"/>
              </a:lnSpc>
            </a:pPr>
            <a:r>
              <a:rPr lang="en-US" sz="2201">
                <a:solidFill>
                  <a:srgbClr val="003E82"/>
                </a:solidFill>
                <a:latin typeface="Canva Sans"/>
              </a:rPr>
              <a:t>similarity</a:t>
            </a:r>
            <a:r>
              <a:rPr lang="en-US" sz="2201">
                <a:solidFill>
                  <a:srgbClr val="003E82"/>
                </a:solidFill>
                <a:latin typeface="Canva Sans Bold"/>
              </a:rPr>
              <a:t>: 1.2 * 10^-6</a:t>
            </a:r>
          </a:p>
          <a:p>
            <a:pPr algn="just">
              <a:lnSpc>
                <a:spcPts val="3610"/>
              </a:lnSpc>
            </a:pPr>
          </a:p>
        </p:txBody>
      </p:sp>
      <p:sp>
        <p:nvSpPr>
          <p:cNvPr name="AutoShape 11" id="11"/>
          <p:cNvSpPr/>
          <p:nvPr/>
        </p:nvSpPr>
        <p:spPr>
          <a:xfrm flipH="true">
            <a:off x="2456428" y="6808111"/>
            <a:ext cx="569768" cy="779031"/>
          </a:xfrm>
          <a:prstGeom prst="line">
            <a:avLst/>
          </a:prstGeom>
          <a:ln cap="flat" w="38100">
            <a:solidFill>
              <a:srgbClr val="003E82"/>
            </a:solidFill>
            <a:prstDash val="solid"/>
            <a:headEnd type="none" len="sm" w="sm"/>
            <a:tailEnd type="arrow" len="sm" w="med"/>
          </a:ln>
        </p:spPr>
      </p:sp>
      <p:sp>
        <p:nvSpPr>
          <p:cNvPr name="AutoShape 12" id="12"/>
          <p:cNvSpPr/>
          <p:nvPr/>
        </p:nvSpPr>
        <p:spPr>
          <a:xfrm flipH="true">
            <a:off x="6460250" y="6249057"/>
            <a:ext cx="2511368" cy="1338084"/>
          </a:xfrm>
          <a:prstGeom prst="line">
            <a:avLst/>
          </a:prstGeom>
          <a:ln cap="flat" w="38100">
            <a:solidFill>
              <a:srgbClr val="003E82"/>
            </a:solidFill>
            <a:prstDash val="solid"/>
            <a:headEnd type="none" len="sm" w="sm"/>
            <a:tailEnd type="arrow" len="sm" w="med"/>
          </a:ln>
        </p:spPr>
      </p:sp>
      <p:sp>
        <p:nvSpPr>
          <p:cNvPr name="AutoShape 13" id="13"/>
          <p:cNvSpPr/>
          <p:nvPr/>
        </p:nvSpPr>
        <p:spPr>
          <a:xfrm>
            <a:off x="3032145" y="6826208"/>
            <a:ext cx="7428004" cy="471846"/>
          </a:xfrm>
          <a:prstGeom prst="line">
            <a:avLst/>
          </a:prstGeom>
          <a:ln cap="flat" w="38100">
            <a:solidFill>
              <a:srgbClr val="003E82"/>
            </a:solidFill>
            <a:prstDash val="solid"/>
            <a:headEnd type="none" len="sm" w="sm"/>
            <a:tailEnd type="arrow" len="sm" w="med"/>
          </a:ln>
        </p:spPr>
      </p:sp>
      <p:sp>
        <p:nvSpPr>
          <p:cNvPr name="AutoShape 14" id="14"/>
          <p:cNvSpPr/>
          <p:nvPr/>
        </p:nvSpPr>
        <p:spPr>
          <a:xfrm flipH="true">
            <a:off x="11045636" y="6808111"/>
            <a:ext cx="3414412" cy="1364518"/>
          </a:xfrm>
          <a:prstGeom prst="line">
            <a:avLst/>
          </a:prstGeom>
          <a:ln cap="flat" w="38100">
            <a:solidFill>
              <a:srgbClr val="003E82"/>
            </a:solidFill>
            <a:prstDash val="solid"/>
            <a:headEnd type="none" len="sm" w="sm"/>
            <a:tailEnd type="arrow" len="sm" w="med"/>
          </a:ln>
        </p:spPr>
      </p:sp>
      <p:sp>
        <p:nvSpPr>
          <p:cNvPr name="AutoShape 15" id="15"/>
          <p:cNvSpPr/>
          <p:nvPr/>
        </p:nvSpPr>
        <p:spPr>
          <a:xfrm flipH="true">
            <a:off x="14729292" y="6842195"/>
            <a:ext cx="330028" cy="744946"/>
          </a:xfrm>
          <a:prstGeom prst="line">
            <a:avLst/>
          </a:prstGeom>
          <a:ln cap="flat" w="38100">
            <a:solidFill>
              <a:srgbClr val="003E82"/>
            </a:solidFill>
            <a:prstDash val="solid"/>
            <a:headEnd type="none" len="sm" w="sm"/>
            <a:tailEnd type="arrow" len="sm" w="med"/>
          </a:ln>
        </p:spPr>
      </p:sp>
      <p:sp>
        <p:nvSpPr>
          <p:cNvPr name="Freeform 16" id="16"/>
          <p:cNvSpPr/>
          <p:nvPr/>
        </p:nvSpPr>
        <p:spPr>
          <a:xfrm flipH="false" flipV="false" rot="0">
            <a:off x="5971190" y="7587141"/>
            <a:ext cx="1170974" cy="1170974"/>
          </a:xfrm>
          <a:custGeom>
            <a:avLst/>
            <a:gdLst/>
            <a:ahLst/>
            <a:cxnLst/>
            <a:rect r="r" b="b" t="t" l="l"/>
            <a:pathLst>
              <a:path h="1170974" w="1170974">
                <a:moveTo>
                  <a:pt x="0" y="0"/>
                </a:moveTo>
                <a:lnTo>
                  <a:pt x="1170974" y="0"/>
                </a:lnTo>
                <a:lnTo>
                  <a:pt x="1170974" y="1170974"/>
                </a:lnTo>
                <a:lnTo>
                  <a:pt x="0" y="1170974"/>
                </a:lnTo>
                <a:lnTo>
                  <a:pt x="0" y="0"/>
                </a:lnTo>
                <a:close/>
              </a:path>
            </a:pathLst>
          </a:custGeom>
          <a:blipFill>
            <a:blip r:embed="rId6"/>
            <a:stretch>
              <a:fillRect l="0" t="0" r="0" b="0"/>
            </a:stretch>
          </a:blipFill>
        </p:spPr>
      </p:sp>
      <p:sp>
        <p:nvSpPr>
          <p:cNvPr name="TextBox 17" id="17"/>
          <p:cNvSpPr txBox="true"/>
          <p:nvPr/>
        </p:nvSpPr>
        <p:spPr>
          <a:xfrm rot="0">
            <a:off x="1028700" y="588255"/>
            <a:ext cx="10280492"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Example</a:t>
            </a:r>
          </a:p>
        </p:txBody>
      </p:sp>
      <p:sp>
        <p:nvSpPr>
          <p:cNvPr name="TextBox 18" id="18"/>
          <p:cNvSpPr txBox="true"/>
          <p:nvPr/>
        </p:nvSpPr>
        <p:spPr>
          <a:xfrm rot="0">
            <a:off x="1028700" y="1734408"/>
            <a:ext cx="8737067" cy="1206500"/>
          </a:xfrm>
          <a:prstGeom prst="rect">
            <a:avLst/>
          </a:prstGeom>
        </p:spPr>
        <p:txBody>
          <a:bodyPr anchor="t" rtlCol="false" tIns="0" lIns="0" bIns="0" rIns="0">
            <a:spAutoFit/>
          </a:bodyPr>
          <a:lstStyle/>
          <a:p>
            <a:pPr algn="just">
              <a:lnSpc>
                <a:spcPts val="4899"/>
              </a:lnSpc>
            </a:pPr>
            <a:r>
              <a:rPr lang="en-US" sz="3499">
                <a:solidFill>
                  <a:srgbClr val="003E82"/>
                </a:solidFill>
                <a:latin typeface="Canva Sans"/>
              </a:rPr>
              <a:t>scores of the problems after users’ weights  was added : </a:t>
            </a:r>
          </a:p>
        </p:txBody>
      </p:sp>
      <p:sp>
        <p:nvSpPr>
          <p:cNvPr name="TextBox 19" id="19"/>
          <p:cNvSpPr txBox="true"/>
          <p:nvPr/>
        </p:nvSpPr>
        <p:spPr>
          <a:xfrm rot="0">
            <a:off x="1392733" y="8793989"/>
            <a:ext cx="2318886"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Problem 1</a:t>
            </a:r>
          </a:p>
          <a:p>
            <a:pPr algn="ctr">
              <a:lnSpc>
                <a:spcPts val="3496"/>
              </a:lnSpc>
            </a:pPr>
            <a:r>
              <a:rPr lang="en-US" sz="2131">
                <a:solidFill>
                  <a:srgbClr val="003E82"/>
                </a:solidFill>
                <a:latin typeface="Canva Sans"/>
              </a:rPr>
              <a:t>score</a:t>
            </a:r>
            <a:r>
              <a:rPr lang="en-US" sz="2131">
                <a:solidFill>
                  <a:srgbClr val="003E82"/>
                </a:solidFill>
                <a:latin typeface="Canva Sans"/>
              </a:rPr>
              <a:t>:  </a:t>
            </a:r>
            <a:r>
              <a:rPr lang="en-US" sz="2131">
                <a:solidFill>
                  <a:srgbClr val="003E82"/>
                </a:solidFill>
                <a:latin typeface="Canva Sans Bold"/>
              </a:rPr>
              <a:t>6.2 * 10^-6</a:t>
            </a:r>
          </a:p>
        </p:txBody>
      </p:sp>
      <p:sp>
        <p:nvSpPr>
          <p:cNvPr name="TextBox 20" id="20"/>
          <p:cNvSpPr txBox="true"/>
          <p:nvPr/>
        </p:nvSpPr>
        <p:spPr>
          <a:xfrm rot="0">
            <a:off x="5397234" y="8793989"/>
            <a:ext cx="2318886"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Problem 2</a:t>
            </a:r>
          </a:p>
          <a:p>
            <a:pPr algn="ctr">
              <a:lnSpc>
                <a:spcPts val="3496"/>
              </a:lnSpc>
            </a:pPr>
            <a:r>
              <a:rPr lang="en-US" sz="2131">
                <a:solidFill>
                  <a:srgbClr val="003E82"/>
                </a:solidFill>
                <a:latin typeface="Canva Sans"/>
              </a:rPr>
              <a:t>score</a:t>
            </a:r>
            <a:r>
              <a:rPr lang="en-US" sz="2131">
                <a:solidFill>
                  <a:srgbClr val="003E82"/>
                </a:solidFill>
                <a:latin typeface="Canva Sans"/>
              </a:rPr>
              <a:t>:  </a:t>
            </a:r>
            <a:r>
              <a:rPr lang="en-US" sz="2131">
                <a:solidFill>
                  <a:srgbClr val="003E82"/>
                </a:solidFill>
                <a:latin typeface="Canva Sans Bold"/>
              </a:rPr>
              <a:t>9.9* 10^-3</a:t>
            </a:r>
          </a:p>
        </p:txBody>
      </p:sp>
      <p:sp>
        <p:nvSpPr>
          <p:cNvPr name="TextBox 21" id="21"/>
          <p:cNvSpPr txBox="true"/>
          <p:nvPr/>
        </p:nvSpPr>
        <p:spPr>
          <a:xfrm rot="0">
            <a:off x="9300706" y="8793989"/>
            <a:ext cx="2318886"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Problem 3</a:t>
            </a:r>
          </a:p>
          <a:p>
            <a:pPr algn="ctr">
              <a:lnSpc>
                <a:spcPts val="3496"/>
              </a:lnSpc>
            </a:pPr>
            <a:r>
              <a:rPr lang="en-US" sz="2131">
                <a:solidFill>
                  <a:srgbClr val="003E82"/>
                </a:solidFill>
                <a:latin typeface="Canva Sans"/>
              </a:rPr>
              <a:t>score</a:t>
            </a:r>
            <a:r>
              <a:rPr lang="en-US" sz="2131">
                <a:solidFill>
                  <a:srgbClr val="003E82"/>
                </a:solidFill>
                <a:latin typeface="Canva Sans"/>
              </a:rPr>
              <a:t>:  </a:t>
            </a:r>
            <a:r>
              <a:rPr lang="en-US" sz="2131">
                <a:solidFill>
                  <a:srgbClr val="003E82"/>
                </a:solidFill>
                <a:latin typeface="Canva Sans Bold"/>
              </a:rPr>
              <a:t>7.4 * 10^-6</a:t>
            </a:r>
          </a:p>
        </p:txBody>
      </p:sp>
      <p:sp>
        <p:nvSpPr>
          <p:cNvPr name="TextBox 22" id="22"/>
          <p:cNvSpPr txBox="true"/>
          <p:nvPr/>
        </p:nvSpPr>
        <p:spPr>
          <a:xfrm rot="0">
            <a:off x="13300605" y="8793989"/>
            <a:ext cx="2318886" cy="842896"/>
          </a:xfrm>
          <a:prstGeom prst="rect">
            <a:avLst/>
          </a:prstGeom>
        </p:spPr>
        <p:txBody>
          <a:bodyPr anchor="t" rtlCol="false" tIns="0" lIns="0" bIns="0" rIns="0">
            <a:spAutoFit/>
          </a:bodyPr>
          <a:lstStyle/>
          <a:p>
            <a:pPr algn="ctr">
              <a:lnSpc>
                <a:spcPts val="3496"/>
              </a:lnSpc>
            </a:pPr>
            <a:r>
              <a:rPr lang="en-US" sz="2131">
                <a:solidFill>
                  <a:srgbClr val="003E82"/>
                </a:solidFill>
                <a:latin typeface="Canva Sans"/>
              </a:rPr>
              <a:t>Problem 4</a:t>
            </a:r>
          </a:p>
          <a:p>
            <a:pPr algn="ctr">
              <a:lnSpc>
                <a:spcPts val="3496"/>
              </a:lnSpc>
            </a:pPr>
            <a:r>
              <a:rPr lang="en-US" sz="2131">
                <a:solidFill>
                  <a:srgbClr val="003E82"/>
                </a:solidFill>
                <a:latin typeface="Canva Sans"/>
              </a:rPr>
              <a:t>score</a:t>
            </a:r>
            <a:r>
              <a:rPr lang="en-US" sz="2131">
                <a:solidFill>
                  <a:srgbClr val="003E82"/>
                </a:solidFill>
                <a:latin typeface="Canva Sans"/>
              </a:rPr>
              <a:t>:  </a:t>
            </a:r>
            <a:r>
              <a:rPr lang="en-US" sz="2131">
                <a:solidFill>
                  <a:srgbClr val="003E82"/>
                </a:solidFill>
                <a:latin typeface="Canva Sans Bold"/>
              </a:rPr>
              <a:t>1.2 * 10^-6</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90064" y="2242509"/>
            <a:ext cx="8292719" cy="2374265"/>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Recommendation System</a:t>
            </a:r>
          </a:p>
        </p:txBody>
      </p:sp>
      <p:sp>
        <p:nvSpPr>
          <p:cNvPr name="TextBox 3" id="3"/>
          <p:cNvSpPr txBox="true"/>
          <p:nvPr/>
        </p:nvSpPr>
        <p:spPr>
          <a:xfrm rot="0">
            <a:off x="6490373" y="4790116"/>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4.1 Data</a:t>
            </a:r>
            <a:r>
              <a:rPr lang="en-US" sz="3500">
                <a:solidFill>
                  <a:srgbClr val="3E9AFF"/>
                </a:solidFill>
                <a:latin typeface="Lato"/>
              </a:rPr>
              <a:t> </a:t>
            </a:r>
          </a:p>
          <a:p>
            <a:pPr algn="l">
              <a:lnSpc>
                <a:spcPts val="4900"/>
              </a:lnSpc>
            </a:pPr>
            <a:r>
              <a:rPr lang="en-US" sz="3500">
                <a:solidFill>
                  <a:srgbClr val="3E9AFF"/>
                </a:solidFill>
                <a:latin typeface="Lato"/>
              </a:rPr>
              <a:t>4.2 Approach </a:t>
            </a:r>
          </a:p>
          <a:p>
            <a:pPr algn="l">
              <a:lnSpc>
                <a:spcPts val="4900"/>
              </a:lnSpc>
            </a:pPr>
            <a:r>
              <a:rPr lang="en-US" sz="3500">
                <a:solidFill>
                  <a:srgbClr val="3E9AFF"/>
                </a:solidFill>
                <a:latin typeface="Lato"/>
              </a:rPr>
              <a:t>4.3 Similarity</a:t>
            </a:r>
          </a:p>
          <a:p>
            <a:pPr algn="l">
              <a:lnSpc>
                <a:spcPts val="4900"/>
              </a:lnSpc>
            </a:pPr>
            <a:r>
              <a:rPr lang="en-US" sz="3500">
                <a:solidFill>
                  <a:srgbClr val="3E9AFF"/>
                </a:solidFill>
                <a:latin typeface="Lato"/>
              </a:rPr>
              <a:t>4.4 Example</a:t>
            </a:r>
          </a:p>
          <a:p>
            <a:pPr algn="l" marL="0" indent="0" lvl="0">
              <a:lnSpc>
                <a:spcPts val="4900"/>
              </a:lnSpc>
              <a:spcBef>
                <a:spcPct val="0"/>
              </a:spcBef>
            </a:pPr>
          </a:p>
        </p:txBody>
      </p:sp>
      <p:grpSp>
        <p:nvGrpSpPr>
          <p:cNvPr name="Group 4" id="4"/>
          <p:cNvGrpSpPr/>
          <p:nvPr/>
        </p:nvGrpSpPr>
        <p:grpSpPr>
          <a:xfrm rot="0">
            <a:off x="4838009" y="2413959"/>
            <a:ext cx="853041" cy="85190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AutoShape 6" id="6"/>
          <p:cNvSpPr/>
          <p:nvPr/>
        </p:nvSpPr>
        <p:spPr>
          <a:xfrm flipV="true">
            <a:off x="6414173" y="5162549"/>
            <a:ext cx="3878313" cy="28575"/>
          </a:xfrm>
          <a:prstGeom prst="line">
            <a:avLst/>
          </a:prstGeom>
          <a:ln cap="flat" w="38100">
            <a:solidFill>
              <a:srgbClr val="007AFF"/>
            </a:solidFill>
            <a:prstDash val="solid"/>
            <a:headEnd type="none" len="sm" w="sm"/>
            <a:tailEnd type="none" len="sm" w="sm"/>
          </a:ln>
        </p:spPr>
      </p:sp>
      <p:sp>
        <p:nvSpPr>
          <p:cNvPr name="AutoShape 7" id="7"/>
          <p:cNvSpPr/>
          <p:nvPr/>
        </p:nvSpPr>
        <p:spPr>
          <a:xfrm flipV="true">
            <a:off x="6423838" y="5800724"/>
            <a:ext cx="3878313" cy="28575"/>
          </a:xfrm>
          <a:prstGeom prst="line">
            <a:avLst/>
          </a:prstGeom>
          <a:ln cap="flat" w="38100">
            <a:solidFill>
              <a:srgbClr val="007AFF"/>
            </a:solidFill>
            <a:prstDash val="solid"/>
            <a:headEnd type="none" len="sm" w="sm"/>
            <a:tailEnd type="none" len="sm" w="sm"/>
          </a:ln>
        </p:spPr>
      </p:sp>
      <p:sp>
        <p:nvSpPr>
          <p:cNvPr name="AutoShape 8" id="8"/>
          <p:cNvSpPr/>
          <p:nvPr/>
        </p:nvSpPr>
        <p:spPr>
          <a:xfrm flipV="true">
            <a:off x="6423979" y="6388728"/>
            <a:ext cx="3878313" cy="28575"/>
          </a:xfrm>
          <a:prstGeom prst="line">
            <a:avLst/>
          </a:prstGeom>
          <a:ln cap="flat" w="38100">
            <a:solidFill>
              <a:srgbClr val="007AFF"/>
            </a:solidFill>
            <a:prstDash val="solid"/>
            <a:headEnd type="none" len="sm" w="sm"/>
            <a:tailEnd type="none" len="sm" w="sm"/>
          </a:ln>
        </p:spPr>
      </p:sp>
      <p:sp>
        <p:nvSpPr>
          <p:cNvPr name="AutoShape 9" id="9"/>
          <p:cNvSpPr/>
          <p:nvPr/>
        </p:nvSpPr>
        <p:spPr>
          <a:xfrm flipV="true">
            <a:off x="6490513" y="7026903"/>
            <a:ext cx="3878313" cy="28575"/>
          </a:xfrm>
          <a:prstGeom prst="line">
            <a:avLst/>
          </a:prstGeom>
          <a:ln cap="flat" w="38100">
            <a:solidFill>
              <a:srgbClr val="007AFF"/>
            </a:solidFill>
            <a:prstDash val="solid"/>
            <a:headEnd type="none" len="sm" w="sm"/>
            <a:tailEnd type="none" len="sm" w="sm"/>
          </a:ln>
        </p:spPr>
      </p:sp>
      <p:sp>
        <p:nvSpPr>
          <p:cNvPr name="Freeform 10" id="10"/>
          <p:cNvSpPr/>
          <p:nvPr/>
        </p:nvSpPr>
        <p:spPr>
          <a:xfrm flipH="false" flipV="false" rot="0">
            <a:off x="4823902" y="2423484"/>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19005" y="4313379"/>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5.1 Functional Requirements</a:t>
            </a:r>
          </a:p>
          <a:p>
            <a:pPr algn="l">
              <a:lnSpc>
                <a:spcPts val="4900"/>
              </a:lnSpc>
            </a:pPr>
            <a:r>
              <a:rPr lang="en-US" sz="3500">
                <a:solidFill>
                  <a:srgbClr val="000000"/>
                </a:solidFill>
                <a:latin typeface="Lato"/>
              </a:rPr>
              <a:t> 5.2 Non-functional Requirements</a:t>
            </a:r>
          </a:p>
          <a:p>
            <a:pPr algn="l">
              <a:lnSpc>
                <a:spcPts val="4900"/>
              </a:lnSpc>
            </a:pPr>
            <a:r>
              <a:rPr lang="en-US" sz="3500">
                <a:solidFill>
                  <a:srgbClr val="000000"/>
                </a:solidFill>
                <a:latin typeface="Lato"/>
              </a:rPr>
              <a:t> 5.3 Database</a:t>
            </a:r>
          </a:p>
          <a:p>
            <a:pPr algn="l">
              <a:lnSpc>
                <a:spcPts val="4900"/>
              </a:lnSpc>
            </a:pPr>
            <a:r>
              <a:rPr lang="en-US" sz="3500">
                <a:solidFill>
                  <a:srgbClr val="000000"/>
                </a:solidFill>
                <a:latin typeface="Lato"/>
              </a:rPr>
              <a:t> 5.4 Web Application Design</a:t>
            </a:r>
          </a:p>
          <a:p>
            <a:pPr algn="l" marL="0" indent="0" lvl="0">
              <a:lnSpc>
                <a:spcPts val="4900"/>
              </a:lnSpc>
              <a:spcBef>
                <a:spcPct val="0"/>
              </a:spcBef>
            </a:pPr>
          </a:p>
        </p:txBody>
      </p:sp>
      <p:grpSp>
        <p:nvGrpSpPr>
          <p:cNvPr name="Group 4" id="4"/>
          <p:cNvGrpSpPr/>
          <p:nvPr/>
        </p:nvGrpSpPr>
        <p:grpSpPr>
          <a:xfrm rot="0">
            <a:off x="4814188" y="2890696"/>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4</a:t>
              </a: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19005" y="4313379"/>
            <a:ext cx="9424376" cy="308292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 5.1 Functional Requirements</a:t>
            </a:r>
          </a:p>
          <a:p>
            <a:pPr algn="l">
              <a:lnSpc>
                <a:spcPts val="4900"/>
              </a:lnSpc>
            </a:pPr>
            <a:r>
              <a:rPr lang="en-US" sz="3500">
                <a:solidFill>
                  <a:srgbClr val="000000"/>
                </a:solidFill>
                <a:latin typeface="Lato"/>
              </a:rPr>
              <a:t> 5.2 Non-functional Requirements</a:t>
            </a:r>
          </a:p>
          <a:p>
            <a:pPr algn="l">
              <a:lnSpc>
                <a:spcPts val="4900"/>
              </a:lnSpc>
            </a:pPr>
            <a:r>
              <a:rPr lang="en-US" sz="3500">
                <a:solidFill>
                  <a:srgbClr val="000000"/>
                </a:solidFill>
                <a:latin typeface="Lato"/>
              </a:rPr>
              <a:t> 5.3 Database</a:t>
            </a:r>
          </a:p>
          <a:p>
            <a:pPr algn="l">
              <a:lnSpc>
                <a:spcPts val="4900"/>
              </a:lnSpc>
            </a:pPr>
            <a:r>
              <a:rPr lang="en-US" sz="3500">
                <a:solidFill>
                  <a:srgbClr val="000000"/>
                </a:solidFill>
                <a:latin typeface="Lato"/>
              </a:rPr>
              <a:t> 5.4 Web Application Design</a:t>
            </a:r>
          </a:p>
          <a:p>
            <a:pPr algn="l" marL="0" indent="0" lvl="0">
              <a:lnSpc>
                <a:spcPts val="4900"/>
              </a:lnSpc>
              <a:spcBef>
                <a:spcPct val="0"/>
              </a:spcBef>
            </a:pPr>
          </a:p>
        </p:txBody>
      </p:sp>
      <p:grpSp>
        <p:nvGrpSpPr>
          <p:cNvPr name="Group 4" id="4"/>
          <p:cNvGrpSpPr/>
          <p:nvPr/>
        </p:nvGrpSpPr>
        <p:grpSpPr>
          <a:xfrm rot="0">
            <a:off x="4814188" y="2890696"/>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4</a:t>
              </a:r>
            </a:p>
          </p:txBody>
        </p:sp>
      </p:grpSp>
      <p:sp>
        <p:nvSpPr>
          <p:cNvPr name="Freeform 8" id="8"/>
          <p:cNvSpPr/>
          <p:nvPr/>
        </p:nvSpPr>
        <p:spPr>
          <a:xfrm flipH="false" flipV="false" rot="84201">
            <a:off x="5561085" y="4402359"/>
            <a:ext cx="1050855" cy="589793"/>
          </a:xfrm>
          <a:custGeom>
            <a:avLst/>
            <a:gdLst/>
            <a:ahLst/>
            <a:cxnLst/>
            <a:rect r="r" b="b" t="t" l="l"/>
            <a:pathLst>
              <a:path h="589793" w="1050855">
                <a:moveTo>
                  <a:pt x="0" y="0"/>
                </a:moveTo>
                <a:lnTo>
                  <a:pt x="1050856" y="0"/>
                </a:lnTo>
                <a:lnTo>
                  <a:pt x="1050856"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41239" y="6171216"/>
            <a:ext cx="4015836" cy="3256478"/>
          </a:xfrm>
          <a:custGeom>
            <a:avLst/>
            <a:gdLst/>
            <a:ahLst/>
            <a:cxnLst/>
            <a:rect r="r" b="b" t="t" l="l"/>
            <a:pathLst>
              <a:path h="3256478" w="4015836">
                <a:moveTo>
                  <a:pt x="0" y="0"/>
                </a:moveTo>
                <a:lnTo>
                  <a:pt x="4015836" y="0"/>
                </a:lnTo>
                <a:lnTo>
                  <a:pt x="4015836" y="3256478"/>
                </a:lnTo>
                <a:lnTo>
                  <a:pt x="0" y="325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16256"/>
            <a:ext cx="7919451" cy="64623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User registration and login.</a:t>
            </a:r>
          </a:p>
          <a:p>
            <a:pPr algn="just" marL="755651" indent="-377825" lvl="1">
              <a:lnSpc>
                <a:spcPts val="5740"/>
              </a:lnSpc>
              <a:buFont typeface="Arial"/>
              <a:buChar char="•"/>
            </a:pPr>
            <a:r>
              <a:rPr lang="en-US" sz="3500">
                <a:solidFill>
                  <a:srgbClr val="003E82"/>
                </a:solidFill>
                <a:latin typeface="Canva Sans"/>
              </a:rPr>
              <a:t>Chat</a:t>
            </a:r>
          </a:p>
          <a:p>
            <a:pPr algn="just" marL="1511301" indent="-503767" lvl="2">
              <a:lnSpc>
                <a:spcPts val="5740"/>
              </a:lnSpc>
              <a:buFont typeface="Arial"/>
              <a:buChar char="⚬"/>
            </a:pPr>
            <a:r>
              <a:rPr lang="en-US" sz="3500">
                <a:solidFill>
                  <a:srgbClr val="003E82"/>
                </a:solidFill>
                <a:latin typeface="Canva Sans"/>
              </a:rPr>
              <a:t>Instant Messaging</a:t>
            </a:r>
          </a:p>
          <a:p>
            <a:pPr algn="just" marL="1511301" indent="-503767" lvl="2">
              <a:lnSpc>
                <a:spcPts val="5740"/>
              </a:lnSpc>
              <a:buFont typeface="Arial"/>
              <a:buChar char="⚬"/>
            </a:pPr>
            <a:r>
              <a:rPr lang="en-US" sz="3500">
                <a:solidFill>
                  <a:srgbClr val="003E82"/>
                </a:solidFill>
                <a:latin typeface="Canva Sans"/>
              </a:rPr>
              <a:t>File Sharing</a:t>
            </a:r>
          </a:p>
          <a:p>
            <a:pPr algn="just" marL="755651" indent="-377825" lvl="1">
              <a:lnSpc>
                <a:spcPts val="5740"/>
              </a:lnSpc>
              <a:buFont typeface="Arial"/>
              <a:buChar char="•"/>
            </a:pPr>
            <a:r>
              <a:rPr lang="en-US" sz="3500">
                <a:solidFill>
                  <a:srgbClr val="003E82"/>
                </a:solidFill>
                <a:latin typeface="Canva Sans"/>
              </a:rPr>
              <a:t>Blogs</a:t>
            </a:r>
          </a:p>
          <a:p>
            <a:pPr algn="just" marL="1511301" indent="-503767" lvl="2">
              <a:lnSpc>
                <a:spcPts val="5740"/>
              </a:lnSpc>
              <a:buFont typeface="Arial"/>
              <a:buChar char="⚬"/>
            </a:pPr>
            <a:r>
              <a:rPr lang="en-US" sz="3500">
                <a:solidFill>
                  <a:srgbClr val="003E82"/>
                </a:solidFill>
                <a:latin typeface="Canva Sans"/>
              </a:rPr>
              <a:t>Comment and Disscussions</a:t>
            </a:r>
          </a:p>
          <a:p>
            <a:pPr algn="just" marL="1511301" indent="-503767" lvl="2">
              <a:lnSpc>
                <a:spcPts val="5740"/>
              </a:lnSpc>
              <a:buFont typeface="Arial"/>
              <a:buChar char="⚬"/>
            </a:pPr>
            <a:r>
              <a:rPr lang="en-US" sz="3500">
                <a:solidFill>
                  <a:srgbClr val="003E82"/>
                </a:solidFill>
                <a:latin typeface="Canva Sans"/>
              </a:rPr>
              <a:t>Media Support</a:t>
            </a:r>
          </a:p>
          <a:p>
            <a:pPr algn="just">
              <a:lnSpc>
                <a:spcPts val="5740"/>
              </a:lnSpc>
            </a:pPr>
          </a:p>
          <a:p>
            <a:pPr algn="just">
              <a:lnSpc>
                <a:spcPts val="5740"/>
              </a:lnSpc>
            </a:pPr>
          </a:p>
        </p:txBody>
      </p:sp>
      <p:sp>
        <p:nvSpPr>
          <p:cNvPr name="TextBox 4" id="4"/>
          <p:cNvSpPr txBox="true"/>
          <p:nvPr/>
        </p:nvSpPr>
        <p:spPr>
          <a:xfrm rot="0">
            <a:off x="10678517" y="2170959"/>
            <a:ext cx="6286461" cy="247523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3E82"/>
                </a:solidFill>
                <a:latin typeface="Lato"/>
              </a:rPr>
              <a:t>Streams</a:t>
            </a:r>
          </a:p>
          <a:p>
            <a:pPr algn="l" marL="1511301" indent="-503767" lvl="2">
              <a:lnSpc>
                <a:spcPts val="4900"/>
              </a:lnSpc>
              <a:buFont typeface="Arial"/>
              <a:buChar char="⚬"/>
            </a:pPr>
            <a:r>
              <a:rPr lang="en-US" sz="3500">
                <a:solidFill>
                  <a:srgbClr val="003E82"/>
                </a:solidFill>
                <a:latin typeface="Lato"/>
              </a:rPr>
              <a:t>Live Video Streaming</a:t>
            </a:r>
          </a:p>
          <a:p>
            <a:pPr algn="l" marL="1511301" indent="-503767" lvl="2">
              <a:lnSpc>
                <a:spcPts val="4900"/>
              </a:lnSpc>
              <a:buFont typeface="Arial"/>
              <a:buChar char="⚬"/>
            </a:pPr>
            <a:r>
              <a:rPr lang="en-US" sz="3500">
                <a:solidFill>
                  <a:srgbClr val="003E82"/>
                </a:solidFill>
                <a:latin typeface="Lato"/>
              </a:rPr>
              <a:t>Screen Sharing</a:t>
            </a:r>
          </a:p>
          <a:p>
            <a:pPr algn="l">
              <a:lnSpc>
                <a:spcPts val="4900"/>
              </a:lnSpc>
              <a:spcBef>
                <a:spcPct val="0"/>
              </a:spcBef>
            </a:pPr>
          </a:p>
        </p:txBody>
      </p:sp>
      <p:sp>
        <p:nvSpPr>
          <p:cNvPr name="TextBox 5" id="5"/>
          <p:cNvSpPr txBox="true"/>
          <p:nvPr/>
        </p:nvSpPr>
        <p:spPr>
          <a:xfrm rot="0">
            <a:off x="1028700" y="904875"/>
            <a:ext cx="12858069" cy="1038225"/>
          </a:xfrm>
          <a:prstGeom prst="rect">
            <a:avLst/>
          </a:prstGeom>
        </p:spPr>
        <p:txBody>
          <a:bodyPr anchor="t" rtlCol="false" tIns="0" lIns="0" bIns="0" rIns="0">
            <a:spAutoFit/>
          </a:bodyPr>
          <a:lstStyle/>
          <a:p>
            <a:pPr algn="l">
              <a:lnSpc>
                <a:spcPts val="7200"/>
              </a:lnSpc>
            </a:pPr>
            <a:r>
              <a:rPr lang="en-US" sz="6000">
                <a:solidFill>
                  <a:srgbClr val="003E82"/>
                </a:solidFill>
                <a:latin typeface="Kollektif"/>
              </a:rPr>
              <a:t>Communication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65746" y="6664746"/>
            <a:ext cx="2593554" cy="2593554"/>
          </a:xfrm>
          <a:custGeom>
            <a:avLst/>
            <a:gdLst/>
            <a:ahLst/>
            <a:cxnLst/>
            <a:rect r="r" b="b" t="t" l="l"/>
            <a:pathLst>
              <a:path h="2593554" w="2593554">
                <a:moveTo>
                  <a:pt x="0" y="0"/>
                </a:moveTo>
                <a:lnTo>
                  <a:pt x="2593554" y="0"/>
                </a:lnTo>
                <a:lnTo>
                  <a:pt x="2593554" y="2593554"/>
                </a:lnTo>
                <a:lnTo>
                  <a:pt x="0" y="2593554"/>
                </a:lnTo>
                <a:lnTo>
                  <a:pt x="0" y="0"/>
                </a:lnTo>
                <a:close/>
              </a:path>
            </a:pathLst>
          </a:custGeom>
          <a:blipFill>
            <a:blip r:embed="rId2"/>
            <a:stretch>
              <a:fillRect l="0" t="0" r="0" b="0"/>
            </a:stretch>
          </a:blipFill>
        </p:spPr>
      </p:sp>
      <p:sp>
        <p:nvSpPr>
          <p:cNvPr name="TextBox 3" id="3"/>
          <p:cNvSpPr txBox="true"/>
          <p:nvPr/>
        </p:nvSpPr>
        <p:spPr>
          <a:xfrm rot="0">
            <a:off x="1028700" y="2303609"/>
            <a:ext cx="8115300" cy="64623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Contest Creation</a:t>
            </a:r>
          </a:p>
          <a:p>
            <a:pPr algn="just" marL="755651" indent="-377825" lvl="1">
              <a:lnSpc>
                <a:spcPts val="5740"/>
              </a:lnSpc>
              <a:buFont typeface="Arial"/>
              <a:buChar char="•"/>
            </a:pPr>
            <a:r>
              <a:rPr lang="en-US" sz="3500">
                <a:solidFill>
                  <a:srgbClr val="003E82"/>
                </a:solidFill>
                <a:latin typeface="Canva Sans"/>
              </a:rPr>
              <a:t>Scheduling and Notifications</a:t>
            </a:r>
          </a:p>
          <a:p>
            <a:pPr algn="just" marL="755651" indent="-377825" lvl="1">
              <a:lnSpc>
                <a:spcPts val="5740"/>
              </a:lnSpc>
              <a:buFont typeface="Arial"/>
              <a:buChar char="•"/>
            </a:pPr>
            <a:r>
              <a:rPr lang="en-US" sz="3500">
                <a:solidFill>
                  <a:srgbClr val="003E82"/>
                </a:solidFill>
                <a:latin typeface="Canva Sans"/>
              </a:rPr>
              <a:t>Live Contests</a:t>
            </a:r>
          </a:p>
          <a:p>
            <a:pPr algn="just" marL="755651" indent="-377825" lvl="1">
              <a:lnSpc>
                <a:spcPts val="5740"/>
              </a:lnSpc>
              <a:buFont typeface="Arial"/>
              <a:buChar char="•"/>
            </a:pPr>
            <a:r>
              <a:rPr lang="en-US" sz="3500">
                <a:solidFill>
                  <a:srgbClr val="003E82"/>
                </a:solidFill>
                <a:latin typeface="Canva Sans"/>
              </a:rPr>
              <a:t>Virtual Contest</a:t>
            </a:r>
          </a:p>
          <a:p>
            <a:pPr algn="just" marL="755651" indent="-377825" lvl="1">
              <a:lnSpc>
                <a:spcPts val="5740"/>
              </a:lnSpc>
              <a:buFont typeface="Arial"/>
              <a:buChar char="•"/>
            </a:pPr>
            <a:r>
              <a:rPr lang="en-US" sz="3500">
                <a:solidFill>
                  <a:srgbClr val="003E82"/>
                </a:solidFill>
                <a:latin typeface="Canva Sans"/>
              </a:rPr>
              <a:t>Submission and Evaluation</a:t>
            </a:r>
          </a:p>
          <a:p>
            <a:pPr algn="just" marL="1511301" indent="-503767" lvl="2">
              <a:lnSpc>
                <a:spcPts val="5740"/>
              </a:lnSpc>
              <a:buFont typeface="Arial"/>
              <a:buChar char="⚬"/>
            </a:pPr>
            <a:r>
              <a:rPr lang="en-US" sz="3500">
                <a:solidFill>
                  <a:srgbClr val="003E82"/>
                </a:solidFill>
                <a:latin typeface="Canva Sans"/>
              </a:rPr>
              <a:t>Real-Time Feedback</a:t>
            </a:r>
          </a:p>
          <a:p>
            <a:pPr algn="just" marL="1511301" indent="-503767" lvl="2">
              <a:lnSpc>
                <a:spcPts val="5740"/>
              </a:lnSpc>
              <a:buFont typeface="Arial"/>
              <a:buChar char="⚬"/>
            </a:pPr>
            <a:r>
              <a:rPr lang="en-US" sz="3500">
                <a:solidFill>
                  <a:srgbClr val="003E82"/>
                </a:solidFill>
                <a:latin typeface="Canva Sans"/>
              </a:rPr>
              <a:t>Resubmission Policies</a:t>
            </a:r>
          </a:p>
          <a:p>
            <a:pPr algn="just">
              <a:lnSpc>
                <a:spcPts val="5740"/>
              </a:lnSpc>
            </a:pPr>
          </a:p>
          <a:p>
            <a:pPr algn="just">
              <a:lnSpc>
                <a:spcPts val="5740"/>
              </a:lnSpc>
            </a:pPr>
          </a:p>
        </p:txBody>
      </p:sp>
      <p:sp>
        <p:nvSpPr>
          <p:cNvPr name="TextBox 4" id="4"/>
          <p:cNvSpPr txBox="true"/>
          <p:nvPr/>
        </p:nvSpPr>
        <p:spPr>
          <a:xfrm rot="0">
            <a:off x="10281120" y="2370284"/>
            <a:ext cx="6675344" cy="247142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3E82"/>
                </a:solidFill>
                <a:latin typeface="Lato"/>
              </a:rPr>
              <a:t>Leaderboard and Rankings</a:t>
            </a:r>
          </a:p>
          <a:p>
            <a:pPr algn="l" marL="1511301" indent="-503767" lvl="2">
              <a:lnSpc>
                <a:spcPts val="4900"/>
              </a:lnSpc>
              <a:buFont typeface="Arial"/>
              <a:buChar char="⚬"/>
            </a:pPr>
            <a:r>
              <a:rPr lang="en-US" sz="3500">
                <a:solidFill>
                  <a:srgbClr val="003E82"/>
                </a:solidFill>
                <a:latin typeface="Lato"/>
              </a:rPr>
              <a:t>Dynamic Leaderboards</a:t>
            </a:r>
          </a:p>
          <a:p>
            <a:pPr algn="l" marL="1511301" indent="-503767" lvl="2">
              <a:lnSpc>
                <a:spcPts val="4900"/>
              </a:lnSpc>
              <a:buFont typeface="Arial"/>
              <a:buChar char="⚬"/>
            </a:pPr>
            <a:r>
              <a:rPr lang="en-US" sz="3500">
                <a:solidFill>
                  <a:srgbClr val="003E82"/>
                </a:solidFill>
                <a:latin typeface="Lato"/>
              </a:rPr>
              <a:t>Global Rankings</a:t>
            </a:r>
          </a:p>
          <a:p>
            <a:pPr algn="l">
              <a:lnSpc>
                <a:spcPts val="4900"/>
              </a:lnSpc>
              <a:spcBef>
                <a:spcPct val="0"/>
              </a:spcBef>
            </a:pPr>
          </a:p>
        </p:txBody>
      </p:sp>
      <p:sp>
        <p:nvSpPr>
          <p:cNvPr name="TextBox 5" id="5"/>
          <p:cNvSpPr txBox="true"/>
          <p:nvPr/>
        </p:nvSpPr>
        <p:spPr>
          <a:xfrm rot="0">
            <a:off x="1028700" y="904875"/>
            <a:ext cx="12858069" cy="1038225"/>
          </a:xfrm>
          <a:prstGeom prst="rect">
            <a:avLst/>
          </a:prstGeom>
        </p:spPr>
        <p:txBody>
          <a:bodyPr anchor="t" rtlCol="false" tIns="0" lIns="0" bIns="0" rIns="0">
            <a:spAutoFit/>
          </a:bodyPr>
          <a:lstStyle/>
          <a:p>
            <a:pPr algn="l">
              <a:lnSpc>
                <a:spcPts val="7200"/>
              </a:lnSpc>
            </a:pPr>
            <a:r>
              <a:rPr lang="en-US" sz="6000">
                <a:solidFill>
                  <a:srgbClr val="003E82"/>
                </a:solidFill>
                <a:latin typeface="Kollektif"/>
              </a:rPr>
              <a:t>Contest Management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218924"/>
            <a:ext cx="15932825" cy="64623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User Profile</a:t>
            </a:r>
          </a:p>
          <a:p>
            <a:pPr algn="just" marL="1511301" indent="-503767" lvl="2">
              <a:lnSpc>
                <a:spcPts val="5740"/>
              </a:lnSpc>
              <a:buFont typeface="Arial"/>
              <a:buChar char="⚬"/>
            </a:pPr>
            <a:r>
              <a:rPr lang="en-US" sz="3500">
                <a:solidFill>
                  <a:srgbClr val="003E82"/>
                </a:solidFill>
                <a:latin typeface="Canva Sans"/>
              </a:rPr>
              <a:t>statistics</a:t>
            </a:r>
          </a:p>
          <a:p>
            <a:pPr algn="just" marL="1511301" indent="-503767" lvl="2">
              <a:lnSpc>
                <a:spcPts val="5740"/>
              </a:lnSpc>
              <a:buFont typeface="Arial"/>
              <a:buChar char="⚬"/>
            </a:pPr>
            <a:r>
              <a:rPr lang="en-US" sz="3500">
                <a:solidFill>
                  <a:srgbClr val="003E82"/>
                </a:solidFill>
                <a:latin typeface="Canva Sans"/>
              </a:rPr>
              <a:t>Friends</a:t>
            </a:r>
          </a:p>
          <a:p>
            <a:pPr algn="just" marL="1511301" indent="-503767" lvl="2">
              <a:lnSpc>
                <a:spcPts val="5740"/>
              </a:lnSpc>
              <a:buFont typeface="Arial"/>
              <a:buChar char="⚬"/>
            </a:pPr>
            <a:r>
              <a:rPr lang="en-US" sz="3500">
                <a:solidFill>
                  <a:srgbClr val="003E82"/>
                </a:solidFill>
                <a:latin typeface="Canva Sans"/>
              </a:rPr>
              <a:t>Groups</a:t>
            </a:r>
          </a:p>
          <a:p>
            <a:pPr algn="just" marL="1511301" indent="-503767" lvl="2">
              <a:lnSpc>
                <a:spcPts val="5740"/>
              </a:lnSpc>
              <a:buFont typeface="Arial"/>
              <a:buChar char="⚬"/>
            </a:pPr>
            <a:r>
              <a:rPr lang="en-US" sz="3500">
                <a:solidFill>
                  <a:srgbClr val="003E82"/>
                </a:solidFill>
                <a:latin typeface="Canva Sans"/>
              </a:rPr>
              <a:t>Submissions</a:t>
            </a:r>
          </a:p>
          <a:p>
            <a:pPr algn="just" marL="755651" indent="-377825" lvl="1">
              <a:lnSpc>
                <a:spcPts val="5740"/>
              </a:lnSpc>
              <a:buFont typeface="Arial"/>
              <a:buChar char="•"/>
            </a:pPr>
            <a:r>
              <a:rPr lang="en-US" sz="3500">
                <a:solidFill>
                  <a:srgbClr val="003E82"/>
                </a:solidFill>
                <a:latin typeface="Canva Sans"/>
              </a:rPr>
              <a:t>User Progress Tracking</a:t>
            </a:r>
          </a:p>
          <a:p>
            <a:pPr algn="just" marL="1511301" indent="-503767" lvl="2">
              <a:lnSpc>
                <a:spcPts val="5740"/>
              </a:lnSpc>
              <a:buFont typeface="Arial"/>
              <a:buChar char="⚬"/>
            </a:pPr>
            <a:r>
              <a:rPr lang="en-US" sz="3500">
                <a:solidFill>
                  <a:srgbClr val="003E82"/>
                </a:solidFill>
                <a:latin typeface="Canva Sans"/>
              </a:rPr>
              <a:t>Progress Graphs</a:t>
            </a:r>
          </a:p>
          <a:p>
            <a:pPr algn="just" marL="1511301" indent="-503767" lvl="2">
              <a:lnSpc>
                <a:spcPts val="5740"/>
              </a:lnSpc>
              <a:buFont typeface="Arial"/>
              <a:buChar char="⚬"/>
            </a:pPr>
            <a:r>
              <a:rPr lang="en-US" sz="3500">
                <a:solidFill>
                  <a:srgbClr val="003E82"/>
                </a:solidFill>
                <a:latin typeface="Canva Sans"/>
              </a:rPr>
              <a:t>Calendar Grid</a:t>
            </a:r>
          </a:p>
          <a:p>
            <a:pPr algn="just">
              <a:lnSpc>
                <a:spcPts val="5740"/>
              </a:lnSpc>
            </a:pPr>
          </a:p>
        </p:txBody>
      </p:sp>
      <p:sp>
        <p:nvSpPr>
          <p:cNvPr name="Freeform 3" id="3"/>
          <p:cNvSpPr/>
          <p:nvPr/>
        </p:nvSpPr>
        <p:spPr>
          <a:xfrm flipH="false" flipV="false" rot="0">
            <a:off x="11897374" y="2361799"/>
            <a:ext cx="3978790" cy="3978790"/>
          </a:xfrm>
          <a:custGeom>
            <a:avLst/>
            <a:gdLst/>
            <a:ahLst/>
            <a:cxnLst/>
            <a:rect r="r" b="b" t="t" l="l"/>
            <a:pathLst>
              <a:path h="3978790" w="3978790">
                <a:moveTo>
                  <a:pt x="0" y="0"/>
                </a:moveTo>
                <a:lnTo>
                  <a:pt x="3978791" y="0"/>
                </a:lnTo>
                <a:lnTo>
                  <a:pt x="3978791" y="3978791"/>
                </a:lnTo>
                <a:lnTo>
                  <a:pt x="0" y="3978791"/>
                </a:lnTo>
                <a:lnTo>
                  <a:pt x="0" y="0"/>
                </a:lnTo>
                <a:close/>
              </a:path>
            </a:pathLst>
          </a:custGeom>
          <a:blipFill>
            <a:blip r:embed="rId2"/>
            <a:stretch>
              <a:fillRect l="0" t="0" r="0" b="0"/>
            </a:stretch>
          </a:blipFill>
        </p:spPr>
      </p:sp>
      <p:sp>
        <p:nvSpPr>
          <p:cNvPr name="TextBox 4" id="4"/>
          <p:cNvSpPr txBox="true"/>
          <p:nvPr/>
        </p:nvSpPr>
        <p:spPr>
          <a:xfrm rot="0">
            <a:off x="1028700" y="904875"/>
            <a:ext cx="12858069" cy="1038225"/>
          </a:xfrm>
          <a:prstGeom prst="rect">
            <a:avLst/>
          </a:prstGeom>
        </p:spPr>
        <p:txBody>
          <a:bodyPr anchor="t" rtlCol="false" tIns="0" lIns="0" bIns="0" rIns="0">
            <a:spAutoFit/>
          </a:bodyPr>
          <a:lstStyle/>
          <a:p>
            <a:pPr algn="l">
              <a:lnSpc>
                <a:spcPts val="7200"/>
              </a:lnSpc>
            </a:pPr>
            <a:r>
              <a:rPr lang="en-US" sz="6000">
                <a:solidFill>
                  <a:srgbClr val="003E82"/>
                </a:solidFill>
                <a:latin typeface="Kollektif"/>
              </a:rPr>
              <a:t>User Managment</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078" y="2259935"/>
            <a:ext cx="7021922" cy="4681281"/>
          </a:xfrm>
          <a:custGeom>
            <a:avLst/>
            <a:gdLst/>
            <a:ahLst/>
            <a:cxnLst/>
            <a:rect r="r" b="b" t="t" l="l"/>
            <a:pathLst>
              <a:path h="4681281" w="7021922">
                <a:moveTo>
                  <a:pt x="0" y="0"/>
                </a:moveTo>
                <a:lnTo>
                  <a:pt x="7021922" y="0"/>
                </a:lnTo>
                <a:lnTo>
                  <a:pt x="7021922" y="4681281"/>
                </a:lnTo>
                <a:lnTo>
                  <a:pt x="0" y="4681281"/>
                </a:lnTo>
                <a:lnTo>
                  <a:pt x="0" y="0"/>
                </a:lnTo>
                <a:close/>
              </a:path>
            </a:pathLst>
          </a:custGeom>
          <a:blipFill>
            <a:blip r:embed="rId2"/>
            <a:stretch>
              <a:fillRect l="0" t="0" r="0" b="0"/>
            </a:stretch>
          </a:blipFill>
        </p:spPr>
      </p:sp>
      <p:sp>
        <p:nvSpPr>
          <p:cNvPr name="TextBox 3" id="3"/>
          <p:cNvSpPr txBox="true"/>
          <p:nvPr/>
        </p:nvSpPr>
        <p:spPr>
          <a:xfrm rot="0">
            <a:off x="1028700" y="2383791"/>
            <a:ext cx="10684984" cy="42906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Analyze user behavior and preferences.</a:t>
            </a:r>
          </a:p>
          <a:p>
            <a:pPr algn="just">
              <a:lnSpc>
                <a:spcPts val="5740"/>
              </a:lnSpc>
            </a:pPr>
          </a:p>
          <a:p>
            <a:pPr algn="just" marL="755651" indent="-377825" lvl="1">
              <a:lnSpc>
                <a:spcPts val="5740"/>
              </a:lnSpc>
              <a:buFont typeface="Arial"/>
              <a:buChar char="•"/>
            </a:pPr>
            <a:r>
              <a:rPr lang="en-US" sz="3500">
                <a:solidFill>
                  <a:srgbClr val="003E82"/>
                </a:solidFill>
                <a:latin typeface="Canva Sans"/>
              </a:rPr>
              <a:t>Personalize recommendations for each user based on their rate and problems solved.</a:t>
            </a:r>
          </a:p>
          <a:p>
            <a:pPr algn="just">
              <a:lnSpc>
                <a:spcPts val="5740"/>
              </a:lnSpc>
            </a:pPr>
          </a:p>
          <a:p>
            <a:pPr algn="just">
              <a:lnSpc>
                <a:spcPts val="5740"/>
              </a:lnSpc>
            </a:pPr>
          </a:p>
        </p:txBody>
      </p:sp>
      <p:sp>
        <p:nvSpPr>
          <p:cNvPr name="TextBox 4" id="4"/>
          <p:cNvSpPr txBox="true"/>
          <p:nvPr/>
        </p:nvSpPr>
        <p:spPr>
          <a:xfrm rot="0">
            <a:off x="1028700" y="904875"/>
            <a:ext cx="12858069" cy="1038225"/>
          </a:xfrm>
          <a:prstGeom prst="rect">
            <a:avLst/>
          </a:prstGeom>
        </p:spPr>
        <p:txBody>
          <a:bodyPr anchor="t" rtlCol="false" tIns="0" lIns="0" bIns="0" rIns="0">
            <a:spAutoFit/>
          </a:bodyPr>
          <a:lstStyle/>
          <a:p>
            <a:pPr algn="l">
              <a:lnSpc>
                <a:spcPts val="7200"/>
              </a:lnSpc>
            </a:pPr>
            <a:r>
              <a:rPr lang="en-US" sz="6000">
                <a:solidFill>
                  <a:srgbClr val="003E82"/>
                </a:solidFill>
                <a:latin typeface="Kollektif"/>
              </a:rPr>
              <a:t>Recommendation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5741" y="3064494"/>
            <a:ext cx="4214520" cy="3903699"/>
          </a:xfrm>
          <a:custGeom>
            <a:avLst/>
            <a:gdLst/>
            <a:ahLst/>
            <a:cxnLst/>
            <a:rect r="r" b="b" t="t" l="l"/>
            <a:pathLst>
              <a:path h="3903699" w="4214520">
                <a:moveTo>
                  <a:pt x="0" y="0"/>
                </a:moveTo>
                <a:lnTo>
                  <a:pt x="4214519" y="0"/>
                </a:lnTo>
                <a:lnTo>
                  <a:pt x="4214519" y="3903699"/>
                </a:lnTo>
                <a:lnTo>
                  <a:pt x="0" y="3903699"/>
                </a:lnTo>
                <a:lnTo>
                  <a:pt x="0" y="0"/>
                </a:lnTo>
                <a:close/>
              </a:path>
            </a:pathLst>
          </a:custGeom>
          <a:blipFill>
            <a:blip r:embed="rId2"/>
            <a:stretch>
              <a:fillRect l="0" t="0" r="0" b="0"/>
            </a:stretch>
          </a:blipFill>
        </p:spPr>
      </p:sp>
      <p:sp>
        <p:nvSpPr>
          <p:cNvPr name="Freeform 3" id="3"/>
          <p:cNvSpPr/>
          <p:nvPr/>
        </p:nvSpPr>
        <p:spPr>
          <a:xfrm flipH="false" flipV="false" rot="0">
            <a:off x="12282316" y="3165178"/>
            <a:ext cx="4105820" cy="3803015"/>
          </a:xfrm>
          <a:custGeom>
            <a:avLst/>
            <a:gdLst/>
            <a:ahLst/>
            <a:cxnLst/>
            <a:rect r="r" b="b" t="t" l="l"/>
            <a:pathLst>
              <a:path h="3803015" w="4105820">
                <a:moveTo>
                  <a:pt x="0" y="0"/>
                </a:moveTo>
                <a:lnTo>
                  <a:pt x="4105820" y="0"/>
                </a:lnTo>
                <a:lnTo>
                  <a:pt x="4105820" y="3803015"/>
                </a:lnTo>
                <a:lnTo>
                  <a:pt x="0" y="3803015"/>
                </a:lnTo>
                <a:lnTo>
                  <a:pt x="0" y="0"/>
                </a:lnTo>
                <a:close/>
              </a:path>
            </a:pathLst>
          </a:custGeom>
          <a:blipFill>
            <a:blip r:embed="rId2"/>
            <a:stretch>
              <a:fillRect l="0" t="0" r="0" b="0"/>
            </a:stretch>
          </a:blipFill>
        </p:spPr>
      </p:sp>
      <p:sp>
        <p:nvSpPr>
          <p:cNvPr name="Freeform 4" id="4"/>
          <p:cNvSpPr/>
          <p:nvPr/>
        </p:nvSpPr>
        <p:spPr>
          <a:xfrm flipH="false" flipV="false" rot="0">
            <a:off x="7117593" y="3475849"/>
            <a:ext cx="4037391" cy="3739634"/>
          </a:xfrm>
          <a:custGeom>
            <a:avLst/>
            <a:gdLst/>
            <a:ahLst/>
            <a:cxnLst/>
            <a:rect r="r" b="b" t="t" l="l"/>
            <a:pathLst>
              <a:path h="3739634" w="4037391">
                <a:moveTo>
                  <a:pt x="0" y="0"/>
                </a:moveTo>
                <a:lnTo>
                  <a:pt x="4037391" y="0"/>
                </a:lnTo>
                <a:lnTo>
                  <a:pt x="4037391" y="3739634"/>
                </a:lnTo>
                <a:lnTo>
                  <a:pt x="0" y="3739634"/>
                </a:lnTo>
                <a:lnTo>
                  <a:pt x="0" y="0"/>
                </a:lnTo>
                <a:close/>
              </a:path>
            </a:pathLst>
          </a:custGeom>
          <a:blipFill>
            <a:blip r:embed="rId2"/>
            <a:stretch>
              <a:fillRect l="0" t="0" r="0" b="0"/>
            </a:stretch>
          </a:blipFill>
        </p:spPr>
      </p:sp>
      <p:sp>
        <p:nvSpPr>
          <p:cNvPr name="Freeform 5" id="5"/>
          <p:cNvSpPr/>
          <p:nvPr/>
        </p:nvSpPr>
        <p:spPr>
          <a:xfrm flipH="false" flipV="false" rot="0">
            <a:off x="1806749" y="3165178"/>
            <a:ext cx="4025056" cy="3728208"/>
          </a:xfrm>
          <a:custGeom>
            <a:avLst/>
            <a:gdLst/>
            <a:ahLst/>
            <a:cxnLst/>
            <a:rect r="r" b="b" t="t" l="l"/>
            <a:pathLst>
              <a:path h="3728208" w="4025056">
                <a:moveTo>
                  <a:pt x="0" y="0"/>
                </a:moveTo>
                <a:lnTo>
                  <a:pt x="4025057" y="0"/>
                </a:lnTo>
                <a:lnTo>
                  <a:pt x="4025057" y="3728208"/>
                </a:lnTo>
                <a:lnTo>
                  <a:pt x="0" y="37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272580" y="3559907"/>
            <a:ext cx="3855891" cy="3571519"/>
          </a:xfrm>
          <a:custGeom>
            <a:avLst/>
            <a:gdLst/>
            <a:ahLst/>
            <a:cxnLst/>
            <a:rect r="r" b="b" t="t" l="l"/>
            <a:pathLst>
              <a:path h="3571519" w="3855891">
                <a:moveTo>
                  <a:pt x="0" y="0"/>
                </a:moveTo>
                <a:lnTo>
                  <a:pt x="3855890" y="0"/>
                </a:lnTo>
                <a:lnTo>
                  <a:pt x="3855890" y="3571518"/>
                </a:lnTo>
                <a:lnTo>
                  <a:pt x="0" y="3571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82316" y="3250660"/>
            <a:ext cx="3921243" cy="3632051"/>
          </a:xfrm>
          <a:custGeom>
            <a:avLst/>
            <a:gdLst/>
            <a:ahLst/>
            <a:cxnLst/>
            <a:rect r="r" b="b" t="t" l="l"/>
            <a:pathLst>
              <a:path h="3632051" w="3921243">
                <a:moveTo>
                  <a:pt x="0" y="0"/>
                </a:moveTo>
                <a:lnTo>
                  <a:pt x="3921243" y="0"/>
                </a:lnTo>
                <a:lnTo>
                  <a:pt x="3921243" y="3632051"/>
                </a:lnTo>
                <a:lnTo>
                  <a:pt x="0" y="3632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486400" y="569901"/>
            <a:ext cx="7315200" cy="1223633"/>
          </a:xfrm>
          <a:custGeom>
            <a:avLst/>
            <a:gdLst/>
            <a:ahLst/>
            <a:cxnLst/>
            <a:rect r="r" b="b" t="t" l="l"/>
            <a:pathLst>
              <a:path h="1223633" w="7315200">
                <a:moveTo>
                  <a:pt x="0" y="0"/>
                </a:moveTo>
                <a:lnTo>
                  <a:pt x="7315200" y="0"/>
                </a:lnTo>
                <a:lnTo>
                  <a:pt x="7315200" y="1223633"/>
                </a:lnTo>
                <a:lnTo>
                  <a:pt x="0" y="12236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486605" y="7405620"/>
            <a:ext cx="2484006" cy="1991721"/>
          </a:xfrm>
          <a:custGeom>
            <a:avLst/>
            <a:gdLst/>
            <a:ahLst/>
            <a:cxnLst/>
            <a:rect r="r" b="b" t="t" l="l"/>
            <a:pathLst>
              <a:path h="1991721" w="2484006">
                <a:moveTo>
                  <a:pt x="0" y="0"/>
                </a:moveTo>
                <a:lnTo>
                  <a:pt x="2484006" y="0"/>
                </a:lnTo>
                <a:lnTo>
                  <a:pt x="2484006" y="1991721"/>
                </a:lnTo>
                <a:lnTo>
                  <a:pt x="0" y="1991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0" id="10"/>
          <p:cNvPicPr>
            <a:picLocks noChangeAspect="true"/>
          </p:cNvPicPr>
          <p:nvPr/>
        </p:nvPicPr>
        <p:blipFill>
          <a:blip r:embed="rId9"/>
          <a:srcRect l="0" t="0" r="0" b="0"/>
          <a:stretch>
            <a:fillRect/>
          </a:stretch>
        </p:blipFill>
        <p:spPr>
          <a:xfrm flipH="false" flipV="false" rot="0">
            <a:off x="8191511" y="7405620"/>
            <a:ext cx="1910785" cy="2159080"/>
          </a:xfrm>
          <a:prstGeom prst="rect">
            <a:avLst/>
          </a:prstGeom>
        </p:spPr>
      </p:pic>
      <p:sp>
        <p:nvSpPr>
          <p:cNvPr name="Freeform 11" id="11"/>
          <p:cNvSpPr/>
          <p:nvPr/>
        </p:nvSpPr>
        <p:spPr>
          <a:xfrm flipH="false" flipV="false" rot="7721725">
            <a:off x="4485268" y="2181050"/>
            <a:ext cx="1305275" cy="732585"/>
          </a:xfrm>
          <a:custGeom>
            <a:avLst/>
            <a:gdLst/>
            <a:ahLst/>
            <a:cxnLst/>
            <a:rect r="r" b="b" t="t" l="l"/>
            <a:pathLst>
              <a:path h="732585" w="1305275">
                <a:moveTo>
                  <a:pt x="0" y="0"/>
                </a:moveTo>
                <a:lnTo>
                  <a:pt x="1305275" y="0"/>
                </a:lnTo>
                <a:lnTo>
                  <a:pt x="1305275" y="732585"/>
                </a:lnTo>
                <a:lnTo>
                  <a:pt x="0" y="7325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3207371">
            <a:off x="12403983" y="2185114"/>
            <a:ext cx="1305275" cy="732585"/>
          </a:xfrm>
          <a:custGeom>
            <a:avLst/>
            <a:gdLst/>
            <a:ahLst/>
            <a:cxnLst/>
            <a:rect r="r" b="b" t="t" l="l"/>
            <a:pathLst>
              <a:path h="732585" w="1305275">
                <a:moveTo>
                  <a:pt x="0" y="0"/>
                </a:moveTo>
                <a:lnTo>
                  <a:pt x="1305275" y="0"/>
                </a:lnTo>
                <a:lnTo>
                  <a:pt x="1305275" y="732586"/>
                </a:lnTo>
                <a:lnTo>
                  <a:pt x="0" y="7325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5284623">
            <a:off x="8483651" y="2254858"/>
            <a:ext cx="1305275" cy="732585"/>
          </a:xfrm>
          <a:custGeom>
            <a:avLst/>
            <a:gdLst/>
            <a:ahLst/>
            <a:cxnLst/>
            <a:rect r="r" b="b" t="t" l="l"/>
            <a:pathLst>
              <a:path h="732585" w="1305275">
                <a:moveTo>
                  <a:pt x="0" y="0"/>
                </a:moveTo>
                <a:lnTo>
                  <a:pt x="1305275" y="0"/>
                </a:lnTo>
                <a:lnTo>
                  <a:pt x="1305275" y="732586"/>
                </a:lnTo>
                <a:lnTo>
                  <a:pt x="0" y="7325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739505" y="7405620"/>
            <a:ext cx="1745750" cy="1745750"/>
          </a:xfrm>
          <a:custGeom>
            <a:avLst/>
            <a:gdLst/>
            <a:ahLst/>
            <a:cxnLst/>
            <a:rect r="r" b="b" t="t" l="l"/>
            <a:pathLst>
              <a:path h="1745750" w="1745750">
                <a:moveTo>
                  <a:pt x="0" y="0"/>
                </a:moveTo>
                <a:lnTo>
                  <a:pt x="1745750" y="0"/>
                </a:lnTo>
                <a:lnTo>
                  <a:pt x="1745750" y="1745750"/>
                </a:lnTo>
                <a:lnTo>
                  <a:pt x="0" y="1745750"/>
                </a:lnTo>
                <a:lnTo>
                  <a:pt x="0" y="0"/>
                </a:lnTo>
                <a:close/>
              </a:path>
            </a:pathLst>
          </a:custGeom>
          <a:blipFill>
            <a:blip r:embed="rId12"/>
            <a:stretch>
              <a:fillRect l="0" t="0" r="0" b="0"/>
            </a:stretch>
          </a:blipFill>
        </p:spPr>
      </p:sp>
      <p:sp>
        <p:nvSpPr>
          <p:cNvPr name="TextBox 15" id="15"/>
          <p:cNvSpPr txBox="true"/>
          <p:nvPr/>
        </p:nvSpPr>
        <p:spPr>
          <a:xfrm rot="0">
            <a:off x="6143423" y="697530"/>
            <a:ext cx="6001154" cy="863600"/>
          </a:xfrm>
          <a:prstGeom prst="rect">
            <a:avLst/>
          </a:prstGeom>
        </p:spPr>
        <p:txBody>
          <a:bodyPr anchor="t" rtlCol="false" tIns="0" lIns="0" bIns="0" rIns="0">
            <a:spAutoFit/>
          </a:bodyPr>
          <a:lstStyle/>
          <a:p>
            <a:pPr algn="l" marL="0" indent="0" lvl="0">
              <a:lnSpc>
                <a:spcPts val="7000"/>
              </a:lnSpc>
              <a:spcBef>
                <a:spcPct val="0"/>
              </a:spcBef>
            </a:pPr>
            <a:r>
              <a:rPr lang="en-US" sz="5000" spc="-50">
                <a:solidFill>
                  <a:srgbClr val="000000"/>
                </a:solidFill>
                <a:latin typeface="DM Sans Bold"/>
              </a:rPr>
              <a:t>Problem Statement</a:t>
            </a:r>
          </a:p>
        </p:txBody>
      </p:sp>
      <p:sp>
        <p:nvSpPr>
          <p:cNvPr name="TextBox 16" id="16"/>
          <p:cNvSpPr txBox="true"/>
          <p:nvPr/>
        </p:nvSpPr>
        <p:spPr>
          <a:xfrm rot="0">
            <a:off x="2655577" y="3789228"/>
            <a:ext cx="2327401" cy="2594243"/>
          </a:xfrm>
          <a:prstGeom prst="rect">
            <a:avLst/>
          </a:prstGeom>
        </p:spPr>
        <p:txBody>
          <a:bodyPr anchor="t" rtlCol="false" tIns="0" lIns="0" bIns="0" rIns="0">
            <a:spAutoFit/>
          </a:bodyPr>
          <a:lstStyle/>
          <a:p>
            <a:pPr algn="ctr">
              <a:lnSpc>
                <a:spcPts val="4075"/>
              </a:lnSpc>
            </a:pPr>
            <a:r>
              <a:rPr lang="en-US" sz="2910" spc="29">
                <a:solidFill>
                  <a:srgbClr val="FFFFFF"/>
                </a:solidFill>
                <a:latin typeface="Kollektif Bold"/>
              </a:rPr>
              <a:t>Online judges focus on individual skill development</a:t>
            </a:r>
          </a:p>
        </p:txBody>
      </p:sp>
      <p:sp>
        <p:nvSpPr>
          <p:cNvPr name="TextBox 17" id="17"/>
          <p:cNvSpPr txBox="true"/>
          <p:nvPr/>
        </p:nvSpPr>
        <p:spPr>
          <a:xfrm rot="0">
            <a:off x="7713432" y="4138277"/>
            <a:ext cx="2845713" cy="2290954"/>
          </a:xfrm>
          <a:prstGeom prst="rect">
            <a:avLst/>
          </a:prstGeom>
        </p:spPr>
        <p:txBody>
          <a:bodyPr anchor="t" rtlCol="false" tIns="0" lIns="0" bIns="0" rIns="0">
            <a:spAutoFit/>
          </a:bodyPr>
          <a:lstStyle/>
          <a:p>
            <a:pPr algn="ctr">
              <a:lnSpc>
                <a:spcPts val="4451"/>
              </a:lnSpc>
            </a:pPr>
            <a:r>
              <a:rPr lang="en-US" sz="3179" spc="31">
                <a:solidFill>
                  <a:srgbClr val="FFFFFF"/>
                </a:solidFill>
                <a:latin typeface="Kollektif Bold"/>
              </a:rPr>
              <a:t>ICPC teamwork skills unsupported</a:t>
            </a:r>
          </a:p>
        </p:txBody>
      </p:sp>
      <p:sp>
        <p:nvSpPr>
          <p:cNvPr name="TextBox 18" id="18"/>
          <p:cNvSpPr txBox="true"/>
          <p:nvPr/>
        </p:nvSpPr>
        <p:spPr>
          <a:xfrm rot="0">
            <a:off x="13040934" y="4271451"/>
            <a:ext cx="2746383" cy="1620272"/>
          </a:xfrm>
          <a:prstGeom prst="rect">
            <a:avLst/>
          </a:prstGeom>
        </p:spPr>
        <p:txBody>
          <a:bodyPr anchor="t" rtlCol="false" tIns="0" lIns="0" bIns="0" rIns="0">
            <a:spAutoFit/>
          </a:bodyPr>
          <a:lstStyle/>
          <a:p>
            <a:pPr algn="l">
              <a:lnSpc>
                <a:spcPts val="4143"/>
              </a:lnSpc>
            </a:pPr>
            <a:r>
              <a:rPr lang="en-US" sz="2959" spc="29">
                <a:solidFill>
                  <a:srgbClr val="FFFFFF"/>
                </a:solidFill>
                <a:latin typeface="Kollektif Bold"/>
              </a:rPr>
              <a:t>Online judges lack single-access editor.</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42827" y="4313379"/>
            <a:ext cx="9424376" cy="3702050"/>
          </a:xfrm>
          <a:prstGeom prst="rect">
            <a:avLst/>
          </a:prstGeom>
        </p:spPr>
        <p:txBody>
          <a:bodyPr anchor="t" rtlCol="false" tIns="0" lIns="0" bIns="0" rIns="0">
            <a:spAutoFit/>
          </a:bodyPr>
          <a:lstStyle/>
          <a:p>
            <a:pPr algn="l">
              <a:lnSpc>
                <a:spcPts val="4900"/>
              </a:lnSpc>
            </a:pPr>
            <a:r>
              <a:rPr lang="en-US" sz="3500">
                <a:solidFill>
                  <a:srgbClr val="B298EF"/>
                </a:solidFill>
                <a:latin typeface="Lato"/>
              </a:rPr>
              <a:t> </a:t>
            </a:r>
            <a:r>
              <a:rPr lang="en-US" sz="3500">
                <a:solidFill>
                  <a:srgbClr val="3593F8"/>
                </a:solidFill>
                <a:latin typeface="Lato"/>
              </a:rPr>
              <a:t>5</a:t>
            </a:r>
            <a:r>
              <a:rPr lang="en-US" sz="3500">
                <a:solidFill>
                  <a:srgbClr val="3E9AFF"/>
                </a:solidFill>
                <a:latin typeface="Lato"/>
              </a:rPr>
              <a:t>.1 Functional Requirements</a:t>
            </a:r>
          </a:p>
          <a:p>
            <a:pPr algn="l">
              <a:lnSpc>
                <a:spcPts val="4900"/>
              </a:lnSpc>
            </a:pPr>
            <a:r>
              <a:rPr lang="en-US" sz="3500">
                <a:solidFill>
                  <a:srgbClr val="000000"/>
                </a:solidFill>
                <a:latin typeface="Lato"/>
              </a:rPr>
              <a:t> 5.2 Non-functional Requirements</a:t>
            </a:r>
          </a:p>
          <a:p>
            <a:pPr algn="l">
              <a:lnSpc>
                <a:spcPts val="4900"/>
              </a:lnSpc>
            </a:pPr>
            <a:r>
              <a:rPr lang="en-US" sz="3500">
                <a:solidFill>
                  <a:srgbClr val="B298EF"/>
                </a:solidFill>
                <a:latin typeface="Lato"/>
              </a:rPr>
              <a:t> </a:t>
            </a:r>
            <a:r>
              <a:rPr lang="en-US" sz="3500">
                <a:solidFill>
                  <a:srgbClr val="000000"/>
                </a:solidFill>
                <a:latin typeface="Lato"/>
              </a:rPr>
              <a:t>5.3 Database</a:t>
            </a:r>
          </a:p>
          <a:p>
            <a:pPr algn="l">
              <a:lnSpc>
                <a:spcPts val="4900"/>
              </a:lnSpc>
            </a:pPr>
            <a:r>
              <a:rPr lang="en-US" sz="3500">
                <a:solidFill>
                  <a:srgbClr val="000000"/>
                </a:solidFill>
                <a:latin typeface="Lato"/>
              </a:rPr>
              <a:t> 5.4 Web Application Design</a:t>
            </a:r>
          </a:p>
          <a:p>
            <a:pPr algn="l">
              <a:lnSpc>
                <a:spcPts val="4900"/>
              </a:lnSpc>
            </a:pPr>
            <a:r>
              <a:rPr lang="en-US" sz="3500">
                <a:solidFill>
                  <a:srgbClr val="000000"/>
                </a:solidFill>
                <a:latin typeface="Lato"/>
              </a:rPr>
              <a:t> 5.5 Web Application Demo</a:t>
            </a:r>
          </a:p>
          <a:p>
            <a:pPr algn="l" marL="0" indent="0" lvl="0">
              <a:lnSpc>
                <a:spcPts val="4900"/>
              </a:lnSpc>
              <a:spcBef>
                <a:spcPct val="0"/>
              </a:spcBef>
            </a:pPr>
          </a:p>
        </p:txBody>
      </p:sp>
      <p:grpSp>
        <p:nvGrpSpPr>
          <p:cNvPr name="Group 4" id="4"/>
          <p:cNvGrpSpPr/>
          <p:nvPr/>
        </p:nvGrpSpPr>
        <p:grpSpPr>
          <a:xfrm rot="0">
            <a:off x="4814188" y="2890696"/>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4</a:t>
              </a:r>
            </a:p>
          </p:txBody>
        </p:sp>
      </p:grpSp>
      <p:sp>
        <p:nvSpPr>
          <p:cNvPr name="Freeform 8" id="8"/>
          <p:cNvSpPr/>
          <p:nvPr/>
        </p:nvSpPr>
        <p:spPr>
          <a:xfrm flipH="false" flipV="false" rot="84201">
            <a:off x="5561085" y="5032455"/>
            <a:ext cx="1050855" cy="589793"/>
          </a:xfrm>
          <a:custGeom>
            <a:avLst/>
            <a:gdLst/>
            <a:ahLst/>
            <a:cxnLst/>
            <a:rect r="r" b="b" t="t" l="l"/>
            <a:pathLst>
              <a:path h="589793" w="1050855">
                <a:moveTo>
                  <a:pt x="0" y="0"/>
                </a:moveTo>
                <a:lnTo>
                  <a:pt x="1050856" y="0"/>
                </a:lnTo>
                <a:lnTo>
                  <a:pt x="1050856"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6642827" y="4648216"/>
            <a:ext cx="5935307" cy="49039"/>
          </a:xfrm>
          <a:prstGeom prst="line">
            <a:avLst/>
          </a:prstGeom>
          <a:ln cap="flat" w="38100">
            <a:solidFill>
              <a:srgbClr val="007AFF"/>
            </a:solidFill>
            <a:prstDash val="solid"/>
            <a:headEnd type="none" len="sm" w="sm"/>
            <a:tailEnd type="none" len="sm" w="sm"/>
          </a:ln>
        </p:spPr>
      </p:sp>
    </p:spTree>
  </p:cSld>
  <p:clrMapOvr>
    <a:masterClrMapping/>
  </p:clrMapOvr>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10674" y="4173090"/>
            <a:ext cx="7589136" cy="35667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Reliable.</a:t>
            </a:r>
          </a:p>
          <a:p>
            <a:pPr algn="just" marL="755651" indent="-377825" lvl="1">
              <a:lnSpc>
                <a:spcPts val="5740"/>
              </a:lnSpc>
              <a:buFont typeface="Arial"/>
              <a:buChar char="•"/>
            </a:pPr>
            <a:r>
              <a:rPr lang="en-US" sz="3500">
                <a:solidFill>
                  <a:srgbClr val="003E82"/>
                </a:solidFill>
                <a:latin typeface="Canva Sans"/>
              </a:rPr>
              <a:t>User-friendly.</a:t>
            </a:r>
          </a:p>
          <a:p>
            <a:pPr algn="just" marL="755651" indent="-377825" lvl="1">
              <a:lnSpc>
                <a:spcPts val="5740"/>
              </a:lnSpc>
              <a:buFont typeface="Arial"/>
              <a:buChar char="•"/>
            </a:pPr>
            <a:r>
              <a:rPr lang="en-US" sz="3500">
                <a:solidFill>
                  <a:srgbClr val="003E82"/>
                </a:solidFill>
                <a:latin typeface="Canva Sans"/>
              </a:rPr>
              <a:t>Include fast page load times and minimal latency.</a:t>
            </a:r>
          </a:p>
          <a:p>
            <a:pPr algn="just">
              <a:lnSpc>
                <a:spcPts val="5740"/>
              </a:lnSpc>
            </a:pPr>
          </a:p>
        </p:txBody>
      </p:sp>
      <p:sp>
        <p:nvSpPr>
          <p:cNvPr name="TextBox 3" id="3"/>
          <p:cNvSpPr txBox="true"/>
          <p:nvPr/>
        </p:nvSpPr>
        <p:spPr>
          <a:xfrm rot="0">
            <a:off x="9670164" y="4173090"/>
            <a:ext cx="7589136" cy="2118995"/>
          </a:xfrm>
          <a:prstGeom prst="rect">
            <a:avLst/>
          </a:prstGeom>
        </p:spPr>
        <p:txBody>
          <a:bodyPr anchor="t" rtlCol="false" tIns="0" lIns="0" bIns="0" rIns="0">
            <a:spAutoFit/>
          </a:bodyPr>
          <a:lstStyle/>
          <a:p>
            <a:pPr algn="just" marL="755651" indent="-377825" lvl="1">
              <a:lnSpc>
                <a:spcPts val="5740"/>
              </a:lnSpc>
              <a:buFont typeface="Arial"/>
              <a:buChar char="•"/>
            </a:pPr>
            <a:r>
              <a:rPr lang="en-US" sz="3500">
                <a:solidFill>
                  <a:srgbClr val="003E82"/>
                </a:solidFill>
                <a:latin typeface="Canva Sans"/>
              </a:rPr>
              <a:t>Highly available with minimal downtime.</a:t>
            </a:r>
          </a:p>
          <a:p>
            <a:pPr algn="just" marL="755651" indent="-377825" lvl="1">
              <a:lnSpc>
                <a:spcPts val="5740"/>
              </a:lnSpc>
              <a:buFont typeface="Arial"/>
              <a:buChar char="•"/>
            </a:pPr>
            <a:r>
              <a:rPr lang="en-US" sz="3500">
                <a:solidFill>
                  <a:srgbClr val="003E82"/>
                </a:solidFill>
                <a:latin typeface="Canva Sans"/>
              </a:rPr>
              <a:t>Accessible</a:t>
            </a:r>
          </a:p>
        </p:txBody>
      </p:sp>
      <p:sp>
        <p:nvSpPr>
          <p:cNvPr name="TextBox 4" id="4"/>
          <p:cNvSpPr txBox="true"/>
          <p:nvPr/>
        </p:nvSpPr>
        <p:spPr>
          <a:xfrm rot="0">
            <a:off x="1028700" y="904875"/>
            <a:ext cx="12858069" cy="1038225"/>
          </a:xfrm>
          <a:prstGeom prst="rect">
            <a:avLst/>
          </a:prstGeom>
        </p:spPr>
        <p:txBody>
          <a:bodyPr anchor="t" rtlCol="false" tIns="0" lIns="0" bIns="0" rIns="0">
            <a:spAutoFit/>
          </a:bodyPr>
          <a:lstStyle/>
          <a:p>
            <a:pPr algn="l">
              <a:lnSpc>
                <a:spcPts val="7200"/>
              </a:lnSpc>
            </a:pPr>
            <a:r>
              <a:rPr lang="en-US" sz="6000">
                <a:solidFill>
                  <a:srgbClr val="003E82"/>
                </a:solidFill>
                <a:latin typeface="Kollektif"/>
              </a:rPr>
              <a:t>Non-functional Requirements</a:t>
            </a:r>
            <a:r>
              <a:rPr lang="en-US" sz="6000">
                <a:solidFill>
                  <a:srgbClr val="003E82"/>
                </a:solidFill>
                <a:latin typeface="Kollektif"/>
              </a:rPr>
              <a:t> </a:t>
            </a:r>
          </a:p>
        </p:txBody>
      </p:sp>
      <p:sp>
        <p:nvSpPr>
          <p:cNvPr name="TextBox 5" id="5"/>
          <p:cNvSpPr txBox="true"/>
          <p:nvPr/>
        </p:nvSpPr>
        <p:spPr>
          <a:xfrm rot="0">
            <a:off x="6592342" y="2676400"/>
            <a:ext cx="5103316" cy="613410"/>
          </a:xfrm>
          <a:prstGeom prst="rect">
            <a:avLst/>
          </a:prstGeom>
        </p:spPr>
        <p:txBody>
          <a:bodyPr anchor="t" rtlCol="false" tIns="0" lIns="0" bIns="0" rIns="0">
            <a:spAutoFit/>
          </a:bodyPr>
          <a:lstStyle/>
          <a:p>
            <a:pPr algn="ctr">
              <a:lnSpc>
                <a:spcPts val="5040"/>
              </a:lnSpc>
            </a:pPr>
            <a:r>
              <a:rPr lang="en-US" sz="3600">
                <a:solidFill>
                  <a:srgbClr val="003E82"/>
                </a:solidFill>
                <a:latin typeface="Canva Sans Bold"/>
              </a:rPr>
              <a:t>The website should be: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19005" y="4313379"/>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5.1 Functional Requirements</a:t>
            </a:r>
          </a:p>
          <a:p>
            <a:pPr algn="l">
              <a:lnSpc>
                <a:spcPts val="4900"/>
              </a:lnSpc>
            </a:pPr>
            <a:r>
              <a:rPr lang="en-US" sz="3500">
                <a:solidFill>
                  <a:srgbClr val="3E9AFF"/>
                </a:solidFill>
                <a:latin typeface="Lato"/>
              </a:rPr>
              <a:t> 5.2 Non-functional Requirements</a:t>
            </a:r>
          </a:p>
          <a:p>
            <a:pPr algn="l">
              <a:lnSpc>
                <a:spcPts val="4900"/>
              </a:lnSpc>
            </a:pPr>
            <a:r>
              <a:rPr lang="en-US" sz="3500">
                <a:solidFill>
                  <a:srgbClr val="3E9AFF"/>
                </a:solidFill>
                <a:latin typeface="Lato"/>
              </a:rPr>
              <a:t> </a:t>
            </a:r>
            <a:r>
              <a:rPr lang="en-US" sz="3500">
                <a:solidFill>
                  <a:srgbClr val="000000"/>
                </a:solidFill>
                <a:latin typeface="Lato"/>
              </a:rPr>
              <a:t>5.3 Database</a:t>
            </a:r>
          </a:p>
          <a:p>
            <a:pPr algn="l">
              <a:lnSpc>
                <a:spcPts val="4900"/>
              </a:lnSpc>
            </a:pPr>
            <a:r>
              <a:rPr lang="en-US" sz="3500">
                <a:solidFill>
                  <a:srgbClr val="000000"/>
                </a:solidFill>
                <a:latin typeface="Lato"/>
              </a:rPr>
              <a:t> 5.4 Web Application Design</a:t>
            </a:r>
          </a:p>
          <a:p>
            <a:pPr algn="l" marL="0" indent="0" lvl="0">
              <a:lnSpc>
                <a:spcPts val="4900"/>
              </a:lnSpc>
              <a:spcBef>
                <a:spcPct val="0"/>
              </a:spcBef>
            </a:pPr>
          </a:p>
        </p:txBody>
      </p:sp>
      <p:grpSp>
        <p:nvGrpSpPr>
          <p:cNvPr name="Group 4" id="4"/>
          <p:cNvGrpSpPr/>
          <p:nvPr/>
        </p:nvGrpSpPr>
        <p:grpSpPr>
          <a:xfrm rot="0">
            <a:off x="4814188" y="2890696"/>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4</a:t>
              </a:r>
            </a:p>
          </p:txBody>
        </p:sp>
      </p:grpSp>
      <p:sp>
        <p:nvSpPr>
          <p:cNvPr name="Freeform 8" id="8"/>
          <p:cNvSpPr/>
          <p:nvPr/>
        </p:nvSpPr>
        <p:spPr>
          <a:xfrm flipH="false" flipV="false" rot="84201">
            <a:off x="5561085" y="5626620"/>
            <a:ext cx="1050855" cy="589793"/>
          </a:xfrm>
          <a:custGeom>
            <a:avLst/>
            <a:gdLst/>
            <a:ahLst/>
            <a:cxnLst/>
            <a:rect r="r" b="b" t="t" l="l"/>
            <a:pathLst>
              <a:path h="589793" w="1050855">
                <a:moveTo>
                  <a:pt x="0" y="0"/>
                </a:moveTo>
                <a:lnTo>
                  <a:pt x="1050856" y="0"/>
                </a:lnTo>
                <a:lnTo>
                  <a:pt x="1050856" y="589793"/>
                </a:lnTo>
                <a:lnTo>
                  <a:pt x="0" y="589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6619163" y="4648216"/>
            <a:ext cx="5935307" cy="49039"/>
          </a:xfrm>
          <a:prstGeom prst="line">
            <a:avLst/>
          </a:prstGeom>
          <a:ln cap="flat" w="38100">
            <a:solidFill>
              <a:srgbClr val="007AFF"/>
            </a:solidFill>
            <a:prstDash val="solid"/>
            <a:headEnd type="none" len="sm" w="sm"/>
            <a:tailEnd type="none" len="sm" w="sm"/>
          </a:ln>
        </p:spPr>
      </p:sp>
      <p:sp>
        <p:nvSpPr>
          <p:cNvPr name="AutoShape 10" id="10"/>
          <p:cNvSpPr/>
          <p:nvPr/>
        </p:nvSpPr>
        <p:spPr>
          <a:xfrm>
            <a:off x="6616973" y="5319712"/>
            <a:ext cx="6894864" cy="0"/>
          </a:xfrm>
          <a:prstGeom prst="line">
            <a:avLst/>
          </a:prstGeom>
          <a:ln cap="flat" w="38100">
            <a:solidFill>
              <a:srgbClr val="007AFF"/>
            </a:solidFill>
            <a:prstDash val="solid"/>
            <a:headEnd type="none" len="sm" w="sm"/>
            <a:tailEnd type="none" len="sm" w="sm"/>
          </a:ln>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492563">
            <a:off x="525499" y="773417"/>
            <a:ext cx="3502717" cy="2911633"/>
          </a:xfrm>
          <a:custGeom>
            <a:avLst/>
            <a:gdLst/>
            <a:ahLst/>
            <a:cxnLst/>
            <a:rect r="r" b="b" t="t" l="l"/>
            <a:pathLst>
              <a:path h="2911633" w="3502717">
                <a:moveTo>
                  <a:pt x="0" y="0"/>
                </a:moveTo>
                <a:lnTo>
                  <a:pt x="3502717" y="0"/>
                </a:lnTo>
                <a:lnTo>
                  <a:pt x="3502717" y="2911633"/>
                </a:lnTo>
                <a:lnTo>
                  <a:pt x="0" y="2911633"/>
                </a:lnTo>
                <a:lnTo>
                  <a:pt x="0" y="0"/>
                </a:lnTo>
                <a:close/>
              </a:path>
            </a:pathLst>
          </a:custGeom>
          <a:blipFill>
            <a:blip r:embed="rId2">
              <a:alphaModFix amt="26000"/>
            </a:blip>
            <a:stretch>
              <a:fillRect l="0" t="0" r="0" b="0"/>
            </a:stretch>
          </a:blipFill>
        </p:spPr>
      </p:sp>
      <p:sp>
        <p:nvSpPr>
          <p:cNvPr name="Freeform 3" id="3"/>
          <p:cNvSpPr/>
          <p:nvPr/>
        </p:nvSpPr>
        <p:spPr>
          <a:xfrm flipH="false" flipV="false" rot="-10800000">
            <a:off x="632450" y="658683"/>
            <a:ext cx="1919370" cy="1919370"/>
          </a:xfrm>
          <a:custGeom>
            <a:avLst/>
            <a:gdLst/>
            <a:ahLst/>
            <a:cxnLst/>
            <a:rect r="r" b="b" t="t" l="l"/>
            <a:pathLst>
              <a:path h="1919370" w="1919370">
                <a:moveTo>
                  <a:pt x="0" y="0"/>
                </a:moveTo>
                <a:lnTo>
                  <a:pt x="1919370" y="0"/>
                </a:lnTo>
                <a:lnTo>
                  <a:pt x="1919370" y="1919370"/>
                </a:lnTo>
                <a:lnTo>
                  <a:pt x="0" y="1919370"/>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40773" y="117313"/>
            <a:ext cx="12348905" cy="10169687"/>
          </a:xfrm>
          <a:custGeom>
            <a:avLst/>
            <a:gdLst/>
            <a:ahLst/>
            <a:cxnLst/>
            <a:rect r="r" b="b" t="t" l="l"/>
            <a:pathLst>
              <a:path h="10169687" w="12348905">
                <a:moveTo>
                  <a:pt x="0" y="0"/>
                </a:moveTo>
                <a:lnTo>
                  <a:pt x="12348906" y="0"/>
                </a:lnTo>
                <a:lnTo>
                  <a:pt x="12348906" y="10169687"/>
                </a:lnTo>
                <a:lnTo>
                  <a:pt x="0" y="10169687"/>
                </a:lnTo>
                <a:lnTo>
                  <a:pt x="0" y="0"/>
                </a:lnTo>
                <a:close/>
              </a:path>
            </a:pathLst>
          </a:custGeom>
          <a:blipFill>
            <a:blip r:embed="rId5"/>
            <a:stretch>
              <a:fillRect l="0" t="0" r="0" b="0"/>
            </a:stretch>
          </a:blipFill>
        </p:spPr>
      </p:sp>
      <p:sp>
        <p:nvSpPr>
          <p:cNvPr name="TextBox 5" id="5"/>
          <p:cNvSpPr txBox="true"/>
          <p:nvPr/>
        </p:nvSpPr>
        <p:spPr>
          <a:xfrm rot="0">
            <a:off x="1111225" y="1231197"/>
            <a:ext cx="2331266" cy="1181100"/>
          </a:xfrm>
          <a:prstGeom prst="rect">
            <a:avLst/>
          </a:prstGeom>
        </p:spPr>
        <p:txBody>
          <a:bodyPr anchor="t" rtlCol="false" tIns="0" lIns="0" bIns="0" rIns="0">
            <a:spAutoFit/>
          </a:bodyPr>
          <a:lstStyle/>
          <a:p>
            <a:pPr algn="l">
              <a:lnSpc>
                <a:spcPts val="4370"/>
              </a:lnSpc>
            </a:pPr>
            <a:r>
              <a:rPr lang="en-US" sz="3642">
                <a:solidFill>
                  <a:srgbClr val="003E82"/>
                </a:solidFill>
                <a:latin typeface="Kollektif Bold"/>
              </a:rPr>
              <a:t>Database</a:t>
            </a:r>
          </a:p>
          <a:p>
            <a:pPr algn="l">
              <a:lnSpc>
                <a:spcPts val="4370"/>
              </a:lnSpc>
            </a:pPr>
            <a:r>
              <a:rPr lang="en-US" sz="3642">
                <a:solidFill>
                  <a:srgbClr val="003E82"/>
                </a:solidFill>
                <a:latin typeface="Kollektif Bold"/>
              </a:rPr>
              <a:t>schema</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19005" y="4313379"/>
            <a:ext cx="9424376" cy="3082925"/>
          </a:xfrm>
          <a:prstGeom prst="rect">
            <a:avLst/>
          </a:prstGeom>
        </p:spPr>
        <p:txBody>
          <a:bodyPr anchor="t" rtlCol="false" tIns="0" lIns="0" bIns="0" rIns="0">
            <a:spAutoFit/>
          </a:bodyPr>
          <a:lstStyle/>
          <a:p>
            <a:pPr algn="l">
              <a:lnSpc>
                <a:spcPts val="4900"/>
              </a:lnSpc>
            </a:pPr>
            <a:r>
              <a:rPr lang="en-US" sz="3500">
                <a:solidFill>
                  <a:srgbClr val="003E82"/>
                </a:solidFill>
                <a:latin typeface="Lato"/>
              </a:rPr>
              <a:t> </a:t>
            </a:r>
            <a:r>
              <a:rPr lang="en-US" sz="3500">
                <a:solidFill>
                  <a:srgbClr val="3593F8"/>
                </a:solidFill>
                <a:latin typeface="Lato"/>
              </a:rPr>
              <a:t>5.1 Functional Requirements</a:t>
            </a:r>
          </a:p>
          <a:p>
            <a:pPr algn="l">
              <a:lnSpc>
                <a:spcPts val="4900"/>
              </a:lnSpc>
            </a:pPr>
            <a:r>
              <a:rPr lang="en-US" sz="3500">
                <a:solidFill>
                  <a:srgbClr val="3593F8"/>
                </a:solidFill>
                <a:latin typeface="Lato"/>
              </a:rPr>
              <a:t> 5.2 Non-functional Requirements</a:t>
            </a:r>
          </a:p>
          <a:p>
            <a:pPr algn="l">
              <a:lnSpc>
                <a:spcPts val="4900"/>
              </a:lnSpc>
            </a:pPr>
            <a:r>
              <a:rPr lang="en-US" sz="3500">
                <a:solidFill>
                  <a:srgbClr val="3593F8"/>
                </a:solidFill>
                <a:latin typeface="Lato"/>
              </a:rPr>
              <a:t> 5.3 Database</a:t>
            </a:r>
          </a:p>
          <a:p>
            <a:pPr algn="l">
              <a:lnSpc>
                <a:spcPts val="4900"/>
              </a:lnSpc>
            </a:pPr>
            <a:r>
              <a:rPr lang="en-US" sz="3500">
                <a:solidFill>
                  <a:srgbClr val="003E82"/>
                </a:solidFill>
                <a:latin typeface="Lato"/>
              </a:rPr>
              <a:t> </a:t>
            </a:r>
            <a:r>
              <a:rPr lang="en-US" sz="3500">
                <a:solidFill>
                  <a:srgbClr val="000000"/>
                </a:solidFill>
                <a:latin typeface="Lato"/>
              </a:rPr>
              <a:t>5.4 Web Application Design</a:t>
            </a:r>
          </a:p>
          <a:p>
            <a:pPr algn="l" marL="0" indent="0" lvl="0">
              <a:lnSpc>
                <a:spcPts val="4900"/>
              </a:lnSpc>
              <a:spcBef>
                <a:spcPct val="0"/>
              </a:spcBef>
            </a:pPr>
          </a:p>
        </p:txBody>
      </p:sp>
      <p:grpSp>
        <p:nvGrpSpPr>
          <p:cNvPr name="Group 4" id="4"/>
          <p:cNvGrpSpPr/>
          <p:nvPr/>
        </p:nvGrpSpPr>
        <p:grpSpPr>
          <a:xfrm rot="0">
            <a:off x="4814188" y="2890696"/>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4</a:t>
              </a:r>
            </a:p>
          </p:txBody>
        </p:sp>
      </p:grpSp>
      <p:sp>
        <p:nvSpPr>
          <p:cNvPr name="Freeform 8" id="8"/>
          <p:cNvSpPr/>
          <p:nvPr/>
        </p:nvSpPr>
        <p:spPr>
          <a:xfrm flipH="false" flipV="false" rot="84201">
            <a:off x="5561085" y="6262909"/>
            <a:ext cx="1050855" cy="589793"/>
          </a:xfrm>
          <a:custGeom>
            <a:avLst/>
            <a:gdLst/>
            <a:ahLst/>
            <a:cxnLst/>
            <a:rect r="r" b="b" t="t" l="l"/>
            <a:pathLst>
              <a:path h="589793" w="1050855">
                <a:moveTo>
                  <a:pt x="0" y="0"/>
                </a:moveTo>
                <a:lnTo>
                  <a:pt x="1050856" y="0"/>
                </a:lnTo>
                <a:lnTo>
                  <a:pt x="1050856"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6642827" y="4648216"/>
            <a:ext cx="5935307" cy="49039"/>
          </a:xfrm>
          <a:prstGeom prst="line">
            <a:avLst/>
          </a:prstGeom>
          <a:ln cap="flat" w="38100">
            <a:solidFill>
              <a:srgbClr val="007AFF"/>
            </a:solidFill>
            <a:prstDash val="solid"/>
            <a:headEnd type="none" len="sm" w="sm"/>
            <a:tailEnd type="none" len="sm" w="sm"/>
          </a:ln>
        </p:spPr>
      </p:sp>
      <p:sp>
        <p:nvSpPr>
          <p:cNvPr name="AutoShape 10" id="10"/>
          <p:cNvSpPr/>
          <p:nvPr/>
        </p:nvSpPr>
        <p:spPr>
          <a:xfrm>
            <a:off x="6616973" y="5319712"/>
            <a:ext cx="6894864" cy="0"/>
          </a:xfrm>
          <a:prstGeom prst="line">
            <a:avLst/>
          </a:prstGeom>
          <a:ln cap="flat" w="38100">
            <a:solidFill>
              <a:srgbClr val="007AFF"/>
            </a:solidFill>
            <a:prstDash val="solid"/>
            <a:headEnd type="none" len="sm" w="sm"/>
            <a:tailEnd type="none" len="sm" w="sm"/>
          </a:ln>
        </p:spPr>
      </p:sp>
      <p:sp>
        <p:nvSpPr>
          <p:cNvPr name="AutoShape 11" id="11"/>
          <p:cNvSpPr/>
          <p:nvPr/>
        </p:nvSpPr>
        <p:spPr>
          <a:xfrm>
            <a:off x="6616973" y="5940567"/>
            <a:ext cx="2995697" cy="0"/>
          </a:xfrm>
          <a:prstGeom prst="line">
            <a:avLst/>
          </a:prstGeom>
          <a:ln cap="flat" w="38100">
            <a:solidFill>
              <a:srgbClr val="007AFF"/>
            </a:solidFill>
            <a:prstDash val="solid"/>
            <a:headEnd type="none" len="sm" w="sm"/>
            <a:tailEnd type="none" len="sm" w="sm"/>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099806"/>
            <a:ext cx="14220048" cy="6522506"/>
          </a:xfrm>
          <a:custGeom>
            <a:avLst/>
            <a:gdLst/>
            <a:ahLst/>
            <a:cxnLst/>
            <a:rect r="r" b="b" t="t" l="l"/>
            <a:pathLst>
              <a:path h="6522506" w="14220048">
                <a:moveTo>
                  <a:pt x="0" y="0"/>
                </a:moveTo>
                <a:lnTo>
                  <a:pt x="14220048" y="0"/>
                </a:lnTo>
                <a:lnTo>
                  <a:pt x="14220048" y="6522506"/>
                </a:lnTo>
                <a:lnTo>
                  <a:pt x="0" y="6522506"/>
                </a:lnTo>
                <a:lnTo>
                  <a:pt x="0" y="0"/>
                </a:lnTo>
                <a:close/>
              </a:path>
            </a:pathLst>
          </a:custGeom>
          <a:blipFill>
            <a:blip r:embed="rId4"/>
            <a:stretch>
              <a:fillRect l="0" t="-2899" r="0" b="-2899"/>
            </a:stretch>
          </a:blipFill>
        </p:spPr>
      </p:sp>
      <p:sp>
        <p:nvSpPr>
          <p:cNvPr name="TextBox 13" id="13"/>
          <p:cNvSpPr txBox="true"/>
          <p:nvPr/>
        </p:nvSpPr>
        <p:spPr>
          <a:xfrm rot="0">
            <a:off x="7487952" y="352425"/>
            <a:ext cx="3312096"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SignUp</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070721"/>
            <a:ext cx="14220048" cy="6551591"/>
          </a:xfrm>
          <a:custGeom>
            <a:avLst/>
            <a:gdLst/>
            <a:ahLst/>
            <a:cxnLst/>
            <a:rect r="r" b="b" t="t" l="l"/>
            <a:pathLst>
              <a:path h="6551591" w="14220048">
                <a:moveTo>
                  <a:pt x="0" y="0"/>
                </a:moveTo>
                <a:lnTo>
                  <a:pt x="14220048" y="0"/>
                </a:lnTo>
                <a:lnTo>
                  <a:pt x="14220048" y="6551591"/>
                </a:lnTo>
                <a:lnTo>
                  <a:pt x="0" y="6551591"/>
                </a:lnTo>
                <a:lnTo>
                  <a:pt x="0" y="0"/>
                </a:lnTo>
                <a:close/>
              </a:path>
            </a:pathLst>
          </a:custGeom>
          <a:blipFill>
            <a:blip r:embed="rId4"/>
            <a:stretch>
              <a:fillRect l="0" t="-2917" r="0" b="-2917"/>
            </a:stretch>
          </a:blipFill>
        </p:spPr>
      </p:sp>
      <p:sp>
        <p:nvSpPr>
          <p:cNvPr name="TextBox 13" id="13"/>
          <p:cNvSpPr txBox="true"/>
          <p:nvPr/>
        </p:nvSpPr>
        <p:spPr>
          <a:xfrm rot="0">
            <a:off x="7487952" y="352425"/>
            <a:ext cx="3312096"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LogIn</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550752" cy="7275376"/>
          </a:xfrm>
          <a:custGeom>
            <a:avLst/>
            <a:gdLst/>
            <a:ahLst/>
            <a:cxnLst/>
            <a:rect r="r" b="b" t="t" l="l"/>
            <a:pathLst>
              <a:path h="7275376" w="14550752">
                <a:moveTo>
                  <a:pt x="0" y="0"/>
                </a:moveTo>
                <a:lnTo>
                  <a:pt x="14550752" y="0"/>
                </a:lnTo>
                <a:lnTo>
                  <a:pt x="14550752" y="7275376"/>
                </a:lnTo>
                <a:lnTo>
                  <a:pt x="0" y="7275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089097"/>
            <a:ext cx="14569178" cy="6788203"/>
          </a:xfrm>
          <a:custGeom>
            <a:avLst/>
            <a:gdLst/>
            <a:ahLst/>
            <a:cxnLst/>
            <a:rect r="r" b="b" t="t" l="l"/>
            <a:pathLst>
              <a:path h="6788203" w="14569178">
                <a:moveTo>
                  <a:pt x="0" y="0"/>
                </a:moveTo>
                <a:lnTo>
                  <a:pt x="14569178" y="0"/>
                </a:lnTo>
                <a:lnTo>
                  <a:pt x="14569178" y="6788203"/>
                </a:lnTo>
                <a:lnTo>
                  <a:pt x="0" y="6788203"/>
                </a:lnTo>
                <a:lnTo>
                  <a:pt x="0" y="0"/>
                </a:lnTo>
                <a:close/>
              </a:path>
            </a:pathLst>
          </a:custGeom>
          <a:blipFill>
            <a:blip r:embed="rId4"/>
            <a:stretch>
              <a:fillRect l="-268" t="-2863" r="-268" b="-1621"/>
            </a:stretch>
          </a:blipFill>
        </p:spPr>
      </p:sp>
      <p:sp>
        <p:nvSpPr>
          <p:cNvPr name="TextBox 13" id="13"/>
          <p:cNvSpPr txBox="true"/>
          <p:nvPr/>
        </p:nvSpPr>
        <p:spPr>
          <a:xfrm rot="0">
            <a:off x="8221646" y="352425"/>
            <a:ext cx="1844707"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Home</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902605" cy="7451303"/>
          </a:xfrm>
          <a:custGeom>
            <a:avLst/>
            <a:gdLst/>
            <a:ahLst/>
            <a:cxnLst/>
            <a:rect r="r" b="b" t="t" l="l"/>
            <a:pathLst>
              <a:path h="7451303" w="14902605">
                <a:moveTo>
                  <a:pt x="0" y="0"/>
                </a:moveTo>
                <a:lnTo>
                  <a:pt x="14902605" y="0"/>
                </a:lnTo>
                <a:lnTo>
                  <a:pt x="14902605" y="7451303"/>
                </a:lnTo>
                <a:lnTo>
                  <a:pt x="0" y="7451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216326"/>
            <a:ext cx="14902605" cy="5750336"/>
          </a:xfrm>
          <a:custGeom>
            <a:avLst/>
            <a:gdLst/>
            <a:ahLst/>
            <a:cxnLst/>
            <a:rect r="r" b="b" t="t" l="l"/>
            <a:pathLst>
              <a:path h="5750336" w="14902605">
                <a:moveTo>
                  <a:pt x="0" y="0"/>
                </a:moveTo>
                <a:lnTo>
                  <a:pt x="14902605" y="0"/>
                </a:lnTo>
                <a:lnTo>
                  <a:pt x="14902605" y="5750336"/>
                </a:lnTo>
                <a:lnTo>
                  <a:pt x="0" y="5750336"/>
                </a:lnTo>
                <a:lnTo>
                  <a:pt x="0" y="0"/>
                </a:lnTo>
                <a:close/>
              </a:path>
            </a:pathLst>
          </a:custGeom>
          <a:blipFill>
            <a:blip r:embed="rId4"/>
            <a:stretch>
              <a:fillRect l="-1735" t="0" r="-1735" b="0"/>
            </a:stretch>
          </a:blipFill>
        </p:spPr>
      </p:sp>
      <p:sp>
        <p:nvSpPr>
          <p:cNvPr name="TextBox 13" id="13"/>
          <p:cNvSpPr txBox="true"/>
          <p:nvPr/>
        </p:nvSpPr>
        <p:spPr>
          <a:xfrm rot="0">
            <a:off x="8159562" y="352425"/>
            <a:ext cx="3222764"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Problemset</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902605" cy="7451303"/>
          </a:xfrm>
          <a:custGeom>
            <a:avLst/>
            <a:gdLst/>
            <a:ahLst/>
            <a:cxnLst/>
            <a:rect r="r" b="b" t="t" l="l"/>
            <a:pathLst>
              <a:path h="7451303" w="14902605">
                <a:moveTo>
                  <a:pt x="0" y="0"/>
                </a:moveTo>
                <a:lnTo>
                  <a:pt x="14902605" y="0"/>
                </a:lnTo>
                <a:lnTo>
                  <a:pt x="14902605" y="7451303"/>
                </a:lnTo>
                <a:lnTo>
                  <a:pt x="0" y="7451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31587"/>
            <a:ext cx="14902605" cy="7088613"/>
          </a:xfrm>
          <a:custGeom>
            <a:avLst/>
            <a:gdLst/>
            <a:ahLst/>
            <a:cxnLst/>
            <a:rect r="r" b="b" t="t" l="l"/>
            <a:pathLst>
              <a:path h="7088613" w="14902605">
                <a:moveTo>
                  <a:pt x="0" y="0"/>
                </a:moveTo>
                <a:lnTo>
                  <a:pt x="14902605" y="0"/>
                </a:lnTo>
                <a:lnTo>
                  <a:pt x="14902605" y="7088613"/>
                </a:lnTo>
                <a:lnTo>
                  <a:pt x="0" y="7088613"/>
                </a:lnTo>
                <a:lnTo>
                  <a:pt x="0" y="0"/>
                </a:lnTo>
                <a:close/>
              </a:path>
            </a:pathLst>
          </a:custGeom>
          <a:blipFill>
            <a:blip r:embed="rId4"/>
            <a:stretch>
              <a:fillRect l="0" t="-477" r="0" b="-477"/>
            </a:stretch>
          </a:blipFill>
        </p:spPr>
      </p:sp>
      <p:sp>
        <p:nvSpPr>
          <p:cNvPr name="TextBox 13" id="13"/>
          <p:cNvSpPr txBox="true"/>
          <p:nvPr/>
        </p:nvSpPr>
        <p:spPr>
          <a:xfrm rot="0">
            <a:off x="8159562" y="352425"/>
            <a:ext cx="2386839"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Contests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5840205"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Introduction</a:t>
            </a:r>
          </a:p>
        </p:txBody>
      </p:sp>
      <p:sp>
        <p:nvSpPr>
          <p:cNvPr name="TextBox 3" id="3"/>
          <p:cNvSpPr txBox="true"/>
          <p:nvPr/>
        </p:nvSpPr>
        <p:spPr>
          <a:xfrm rot="0">
            <a:off x="6642827" y="4228597"/>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1.1 Problem Statement</a:t>
            </a:r>
          </a:p>
          <a:p>
            <a:pPr algn="l">
              <a:lnSpc>
                <a:spcPts val="4900"/>
              </a:lnSpc>
            </a:pPr>
            <a:r>
              <a:rPr lang="en-US" sz="3500">
                <a:solidFill>
                  <a:srgbClr val="000000"/>
                </a:solidFill>
                <a:latin typeface="Lato"/>
              </a:rPr>
              <a:t> 1.2 Suggested Solution</a:t>
            </a:r>
          </a:p>
          <a:p>
            <a:pPr algn="l">
              <a:lnSpc>
                <a:spcPts val="4900"/>
              </a:lnSpc>
            </a:pPr>
            <a:r>
              <a:rPr lang="en-US" sz="3500">
                <a:solidFill>
                  <a:srgbClr val="000000"/>
                </a:solidFill>
                <a:latin typeface="Lato"/>
              </a:rPr>
              <a:t> 1.3 Project aim and Objectives</a:t>
            </a:r>
          </a:p>
          <a:p>
            <a:pPr algn="l">
              <a:lnSpc>
                <a:spcPts val="4900"/>
              </a:lnSpc>
            </a:pPr>
          </a:p>
          <a:p>
            <a:pPr algn="l" marL="0" indent="0" lvl="0">
              <a:lnSpc>
                <a:spcPts val="4900"/>
              </a:lnSpc>
              <a:spcBef>
                <a:spcPct val="0"/>
              </a:spcBef>
            </a:pPr>
          </a:p>
        </p:txBody>
      </p:sp>
      <p:grpSp>
        <p:nvGrpSpPr>
          <p:cNvPr name="Group 4" id="4"/>
          <p:cNvGrpSpPr/>
          <p:nvPr/>
        </p:nvGrpSpPr>
        <p:grpSpPr>
          <a:xfrm rot="0">
            <a:off x="4885652" y="3019688"/>
            <a:ext cx="853041" cy="853041"/>
            <a:chOff x="0" y="0"/>
            <a:chExt cx="1137388" cy="1137388"/>
          </a:xfrm>
        </p:grpSpPr>
        <p:grpSp>
          <p:nvGrpSpPr>
            <p:cNvPr name="Group 5" id="5"/>
            <p:cNvGrpSpPr/>
            <p:nvPr/>
          </p:nvGrpSpPr>
          <p:grpSpPr>
            <a:xfrm rot="0">
              <a:off x="0" y="0"/>
              <a:ext cx="1137388" cy="113738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901462"/>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1</a:t>
              </a:r>
            </a:p>
          </p:txBody>
        </p:sp>
      </p:grpSp>
      <p:sp>
        <p:nvSpPr>
          <p:cNvPr name="AutoShape 8" id="8"/>
          <p:cNvSpPr/>
          <p:nvPr/>
        </p:nvSpPr>
        <p:spPr>
          <a:xfrm>
            <a:off x="6642827" y="4648216"/>
            <a:ext cx="4863343" cy="0"/>
          </a:xfrm>
          <a:prstGeom prst="line">
            <a:avLst/>
          </a:prstGeom>
          <a:ln cap="flat" w="38100">
            <a:solidFill>
              <a:srgbClr val="007AFF"/>
            </a:solidFill>
            <a:prstDash val="solid"/>
            <a:headEnd type="none" len="sm" w="sm"/>
            <a:tailEnd type="none" len="sm" w="sm"/>
          </a:ln>
        </p:spPr>
      </p:sp>
      <p:sp>
        <p:nvSpPr>
          <p:cNvPr name="Freeform 9" id="9"/>
          <p:cNvSpPr/>
          <p:nvPr/>
        </p:nvSpPr>
        <p:spPr>
          <a:xfrm flipH="false" flipV="false" rot="84201">
            <a:off x="5584907" y="4965780"/>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67051"/>
            <a:ext cx="14220048" cy="6821179"/>
          </a:xfrm>
          <a:custGeom>
            <a:avLst/>
            <a:gdLst/>
            <a:ahLst/>
            <a:cxnLst/>
            <a:rect r="r" b="b" t="t" l="l"/>
            <a:pathLst>
              <a:path h="6821179" w="14220048">
                <a:moveTo>
                  <a:pt x="0" y="0"/>
                </a:moveTo>
                <a:lnTo>
                  <a:pt x="14220048" y="0"/>
                </a:lnTo>
                <a:lnTo>
                  <a:pt x="14220048" y="6821179"/>
                </a:lnTo>
                <a:lnTo>
                  <a:pt x="0" y="6821179"/>
                </a:lnTo>
                <a:lnTo>
                  <a:pt x="0" y="0"/>
                </a:lnTo>
                <a:close/>
              </a:path>
            </a:pathLst>
          </a:custGeom>
          <a:blipFill>
            <a:blip r:embed="rId4"/>
            <a:stretch>
              <a:fillRect l="0" t="0" r="0" b="0"/>
            </a:stretch>
          </a:blipFill>
        </p:spPr>
      </p:sp>
      <p:sp>
        <p:nvSpPr>
          <p:cNvPr name="TextBox 13" id="13"/>
          <p:cNvSpPr txBox="true"/>
          <p:nvPr/>
        </p:nvSpPr>
        <p:spPr>
          <a:xfrm rot="0">
            <a:off x="6647958" y="352425"/>
            <a:ext cx="4992084"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Contest’s problems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88078"/>
            <a:ext cx="14220048" cy="6798961"/>
          </a:xfrm>
          <a:custGeom>
            <a:avLst/>
            <a:gdLst/>
            <a:ahLst/>
            <a:cxnLst/>
            <a:rect r="r" b="b" t="t" l="l"/>
            <a:pathLst>
              <a:path h="6798961" w="14220048">
                <a:moveTo>
                  <a:pt x="0" y="0"/>
                </a:moveTo>
                <a:lnTo>
                  <a:pt x="14220048" y="0"/>
                </a:lnTo>
                <a:lnTo>
                  <a:pt x="14220048" y="6798960"/>
                </a:lnTo>
                <a:lnTo>
                  <a:pt x="0" y="6798960"/>
                </a:lnTo>
                <a:lnTo>
                  <a:pt x="0" y="0"/>
                </a:lnTo>
                <a:close/>
              </a:path>
            </a:pathLst>
          </a:custGeom>
          <a:blipFill>
            <a:blip r:embed="rId4"/>
            <a:stretch>
              <a:fillRect l="0" t="0" r="0" b="0"/>
            </a:stretch>
          </a:blipFill>
        </p:spPr>
      </p:sp>
      <p:sp>
        <p:nvSpPr>
          <p:cNvPr name="TextBox 13" id="13"/>
          <p:cNvSpPr txBox="true"/>
          <p:nvPr/>
        </p:nvSpPr>
        <p:spPr>
          <a:xfrm rot="0">
            <a:off x="7039190" y="352425"/>
            <a:ext cx="4209619"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Contest’s status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60042"/>
            <a:ext cx="14220048" cy="6828586"/>
          </a:xfrm>
          <a:custGeom>
            <a:avLst/>
            <a:gdLst/>
            <a:ahLst/>
            <a:cxnLst/>
            <a:rect r="r" b="b" t="t" l="l"/>
            <a:pathLst>
              <a:path h="6828586" w="14220048">
                <a:moveTo>
                  <a:pt x="0" y="0"/>
                </a:moveTo>
                <a:lnTo>
                  <a:pt x="14220048" y="0"/>
                </a:lnTo>
                <a:lnTo>
                  <a:pt x="14220048" y="6828586"/>
                </a:lnTo>
                <a:lnTo>
                  <a:pt x="0" y="6828586"/>
                </a:lnTo>
                <a:lnTo>
                  <a:pt x="0" y="0"/>
                </a:lnTo>
                <a:close/>
              </a:path>
            </a:pathLst>
          </a:custGeom>
          <a:blipFill>
            <a:blip r:embed="rId4"/>
            <a:stretch>
              <a:fillRect l="0" t="0" r="0" b="0"/>
            </a:stretch>
          </a:blipFill>
        </p:spPr>
      </p:sp>
      <p:sp>
        <p:nvSpPr>
          <p:cNvPr name="TextBox 13" id="13"/>
          <p:cNvSpPr txBox="true"/>
          <p:nvPr/>
        </p:nvSpPr>
        <p:spPr>
          <a:xfrm rot="0">
            <a:off x="6508700" y="352425"/>
            <a:ext cx="5270601"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Contest’s Standing</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74060"/>
            <a:ext cx="14220048" cy="6813773"/>
          </a:xfrm>
          <a:custGeom>
            <a:avLst/>
            <a:gdLst/>
            <a:ahLst/>
            <a:cxnLst/>
            <a:rect r="r" b="b" t="t" l="l"/>
            <a:pathLst>
              <a:path h="6813773" w="14220048">
                <a:moveTo>
                  <a:pt x="0" y="0"/>
                </a:moveTo>
                <a:lnTo>
                  <a:pt x="14220048" y="0"/>
                </a:lnTo>
                <a:lnTo>
                  <a:pt x="14220048" y="6813773"/>
                </a:lnTo>
                <a:lnTo>
                  <a:pt x="0" y="6813773"/>
                </a:lnTo>
                <a:lnTo>
                  <a:pt x="0" y="0"/>
                </a:lnTo>
                <a:close/>
              </a:path>
            </a:pathLst>
          </a:custGeom>
          <a:blipFill>
            <a:blip r:embed="rId4"/>
            <a:stretch>
              <a:fillRect l="0" t="0" r="0" b="0"/>
            </a:stretch>
          </a:blipFill>
        </p:spPr>
      </p:sp>
      <p:sp>
        <p:nvSpPr>
          <p:cNvPr name="TextBox 13" id="13"/>
          <p:cNvSpPr txBox="true"/>
          <p:nvPr/>
        </p:nvSpPr>
        <p:spPr>
          <a:xfrm rot="0">
            <a:off x="7654931" y="352425"/>
            <a:ext cx="2978139" cy="676275"/>
          </a:xfrm>
          <a:prstGeom prst="rect">
            <a:avLst/>
          </a:prstGeom>
        </p:spPr>
        <p:txBody>
          <a:bodyPr anchor="t" rtlCol="false" tIns="0" lIns="0" bIns="0" rIns="0">
            <a:spAutoFit/>
          </a:bodyPr>
          <a:lstStyle/>
          <a:p>
            <a:pPr algn="l" marL="0" indent="0" lvl="0">
              <a:lnSpc>
                <a:spcPts val="4799"/>
              </a:lnSpc>
              <a:spcBef>
                <a:spcPct val="0"/>
              </a:spcBef>
            </a:pPr>
            <a:r>
              <a:rPr lang="en-US" sz="3999" spc="175">
                <a:solidFill>
                  <a:srgbClr val="FFFFFF"/>
                </a:solidFill>
                <a:latin typeface="Kollektif Bold"/>
              </a:rPr>
              <a:t>Problem</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32006"/>
            <a:ext cx="14220048" cy="6858211"/>
          </a:xfrm>
          <a:custGeom>
            <a:avLst/>
            <a:gdLst/>
            <a:ahLst/>
            <a:cxnLst/>
            <a:rect r="r" b="b" t="t" l="l"/>
            <a:pathLst>
              <a:path h="6858211" w="14220048">
                <a:moveTo>
                  <a:pt x="0" y="0"/>
                </a:moveTo>
                <a:lnTo>
                  <a:pt x="14220048" y="0"/>
                </a:lnTo>
                <a:lnTo>
                  <a:pt x="14220048" y="6858211"/>
                </a:lnTo>
                <a:lnTo>
                  <a:pt x="0" y="6858211"/>
                </a:lnTo>
                <a:lnTo>
                  <a:pt x="0" y="0"/>
                </a:lnTo>
                <a:close/>
              </a:path>
            </a:pathLst>
          </a:custGeom>
          <a:blipFill>
            <a:blip r:embed="rId4"/>
            <a:stretch>
              <a:fillRect l="0" t="0" r="0" b="0"/>
            </a:stretch>
          </a:blipFill>
        </p:spPr>
      </p:sp>
      <p:sp>
        <p:nvSpPr>
          <p:cNvPr name="TextBox 13" id="13"/>
          <p:cNvSpPr txBox="true"/>
          <p:nvPr/>
        </p:nvSpPr>
        <p:spPr>
          <a:xfrm rot="0">
            <a:off x="6280543" y="358775"/>
            <a:ext cx="5726915" cy="561975"/>
          </a:xfrm>
          <a:prstGeom prst="rect">
            <a:avLst/>
          </a:prstGeom>
        </p:spPr>
        <p:txBody>
          <a:bodyPr anchor="t" rtlCol="false" tIns="0" lIns="0" bIns="0" rIns="0">
            <a:spAutoFit/>
          </a:bodyPr>
          <a:lstStyle/>
          <a:p>
            <a:pPr algn="l" marL="0" indent="0" lvl="0">
              <a:lnSpc>
                <a:spcPts val="3960"/>
              </a:lnSpc>
              <a:spcBef>
                <a:spcPct val="0"/>
              </a:spcBef>
            </a:pPr>
            <a:r>
              <a:rPr lang="en-US" sz="3300" spc="145" u="sng">
                <a:solidFill>
                  <a:srgbClr val="FFFFFF"/>
                </a:solidFill>
                <a:latin typeface="Kollektif Bold"/>
              </a:rPr>
              <a:t>Submit: Accept</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333704"/>
            <a:ext cx="14220048" cy="6834511"/>
          </a:xfrm>
          <a:custGeom>
            <a:avLst/>
            <a:gdLst/>
            <a:ahLst/>
            <a:cxnLst/>
            <a:rect r="r" b="b" t="t" l="l"/>
            <a:pathLst>
              <a:path h="6834511" w="14220048">
                <a:moveTo>
                  <a:pt x="0" y="0"/>
                </a:moveTo>
                <a:lnTo>
                  <a:pt x="14220048" y="0"/>
                </a:lnTo>
                <a:lnTo>
                  <a:pt x="14220048" y="6834511"/>
                </a:lnTo>
                <a:lnTo>
                  <a:pt x="0" y="6834511"/>
                </a:lnTo>
                <a:lnTo>
                  <a:pt x="0" y="0"/>
                </a:lnTo>
                <a:close/>
              </a:path>
            </a:pathLst>
          </a:custGeom>
          <a:blipFill>
            <a:blip r:embed="rId4"/>
            <a:stretch>
              <a:fillRect l="0" t="0" r="0" b="0"/>
            </a:stretch>
          </a:blipFill>
        </p:spPr>
      </p:sp>
      <p:sp>
        <p:nvSpPr>
          <p:cNvPr name="TextBox 13" id="13"/>
          <p:cNvSpPr txBox="true"/>
          <p:nvPr/>
        </p:nvSpPr>
        <p:spPr>
          <a:xfrm rot="0">
            <a:off x="6280543" y="358775"/>
            <a:ext cx="5726915" cy="561975"/>
          </a:xfrm>
          <a:prstGeom prst="rect">
            <a:avLst/>
          </a:prstGeom>
        </p:spPr>
        <p:txBody>
          <a:bodyPr anchor="t" rtlCol="false" tIns="0" lIns="0" bIns="0" rIns="0">
            <a:spAutoFit/>
          </a:bodyPr>
          <a:lstStyle/>
          <a:p>
            <a:pPr algn="l" marL="0" indent="0" lvl="0">
              <a:lnSpc>
                <a:spcPts val="3960"/>
              </a:lnSpc>
              <a:spcBef>
                <a:spcPct val="0"/>
              </a:spcBef>
            </a:pPr>
            <a:r>
              <a:rPr lang="en-US" sz="3300" spc="145" u="sng">
                <a:solidFill>
                  <a:srgbClr val="FFFFFF"/>
                </a:solidFill>
                <a:latin typeface="Kollektif Bold"/>
              </a:rPr>
              <a:t>Submit: Compilation Error</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5046909" cy="7523455"/>
          </a:xfrm>
          <a:custGeom>
            <a:avLst/>
            <a:gdLst/>
            <a:ahLst/>
            <a:cxnLst/>
            <a:rect r="r" b="b" t="t" l="l"/>
            <a:pathLst>
              <a:path h="7523455" w="15046909">
                <a:moveTo>
                  <a:pt x="0" y="0"/>
                </a:moveTo>
                <a:lnTo>
                  <a:pt x="15046909" y="0"/>
                </a:lnTo>
                <a:lnTo>
                  <a:pt x="15046909" y="7523455"/>
                </a:lnTo>
                <a:lnTo>
                  <a:pt x="0" y="7523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243542"/>
            <a:ext cx="15046909" cy="6792201"/>
          </a:xfrm>
          <a:custGeom>
            <a:avLst/>
            <a:gdLst/>
            <a:ahLst/>
            <a:cxnLst/>
            <a:rect r="r" b="b" t="t" l="l"/>
            <a:pathLst>
              <a:path h="6792201" w="15046909">
                <a:moveTo>
                  <a:pt x="0" y="0"/>
                </a:moveTo>
                <a:lnTo>
                  <a:pt x="15046909" y="0"/>
                </a:lnTo>
                <a:lnTo>
                  <a:pt x="15046909" y="6792201"/>
                </a:lnTo>
                <a:lnTo>
                  <a:pt x="0" y="6792201"/>
                </a:lnTo>
                <a:lnTo>
                  <a:pt x="0" y="0"/>
                </a:lnTo>
                <a:close/>
              </a:path>
            </a:pathLst>
          </a:custGeom>
          <a:blipFill>
            <a:blip r:embed="rId4"/>
            <a:stretch>
              <a:fillRect l="-8958" t="0" r="-8958" b="0"/>
            </a:stretch>
          </a:blipFill>
        </p:spPr>
      </p:sp>
      <p:sp>
        <p:nvSpPr>
          <p:cNvPr name="TextBox 13" id="13"/>
          <p:cNvSpPr txBox="true"/>
          <p:nvPr/>
        </p:nvSpPr>
        <p:spPr>
          <a:xfrm rot="0">
            <a:off x="6280543" y="358775"/>
            <a:ext cx="5726915" cy="561975"/>
          </a:xfrm>
          <a:prstGeom prst="rect">
            <a:avLst/>
          </a:prstGeom>
        </p:spPr>
        <p:txBody>
          <a:bodyPr anchor="t" rtlCol="false" tIns="0" lIns="0" bIns="0" rIns="0">
            <a:spAutoFit/>
          </a:bodyPr>
          <a:lstStyle/>
          <a:p>
            <a:pPr algn="l" marL="0" indent="0" lvl="0">
              <a:lnSpc>
                <a:spcPts val="3960"/>
              </a:lnSpc>
              <a:spcBef>
                <a:spcPct val="0"/>
              </a:spcBef>
            </a:pPr>
            <a:r>
              <a:rPr lang="en-US" sz="3300" spc="145" u="sng">
                <a:solidFill>
                  <a:srgbClr val="FFFFFF"/>
                </a:solidFill>
                <a:latin typeface="Kollektif Bold"/>
              </a:rPr>
              <a:t>Submit: Run Time Error</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39015"/>
            <a:ext cx="14220048" cy="6850804"/>
          </a:xfrm>
          <a:custGeom>
            <a:avLst/>
            <a:gdLst/>
            <a:ahLst/>
            <a:cxnLst/>
            <a:rect r="r" b="b" t="t" l="l"/>
            <a:pathLst>
              <a:path h="6850804" w="14220048">
                <a:moveTo>
                  <a:pt x="0" y="0"/>
                </a:moveTo>
                <a:lnTo>
                  <a:pt x="14220048" y="0"/>
                </a:lnTo>
                <a:lnTo>
                  <a:pt x="14220048" y="6850804"/>
                </a:lnTo>
                <a:lnTo>
                  <a:pt x="0" y="6850804"/>
                </a:lnTo>
                <a:lnTo>
                  <a:pt x="0" y="0"/>
                </a:lnTo>
                <a:close/>
              </a:path>
            </a:pathLst>
          </a:custGeom>
          <a:blipFill>
            <a:blip r:embed="rId4"/>
            <a:stretch>
              <a:fillRect l="0" t="0" r="0" b="0"/>
            </a:stretch>
          </a:blipFill>
        </p:spPr>
      </p:sp>
      <p:sp>
        <p:nvSpPr>
          <p:cNvPr name="TextBox 13" id="13"/>
          <p:cNvSpPr txBox="true"/>
          <p:nvPr/>
        </p:nvSpPr>
        <p:spPr>
          <a:xfrm rot="0">
            <a:off x="6694945" y="352425"/>
            <a:ext cx="4898109"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Problem’s Editorial</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81930"/>
            <a:ext cx="14220048" cy="6717955"/>
          </a:xfrm>
          <a:custGeom>
            <a:avLst/>
            <a:gdLst/>
            <a:ahLst/>
            <a:cxnLst/>
            <a:rect r="r" b="b" t="t" l="l"/>
            <a:pathLst>
              <a:path h="6717955" w="14220048">
                <a:moveTo>
                  <a:pt x="0" y="0"/>
                </a:moveTo>
                <a:lnTo>
                  <a:pt x="14220048" y="0"/>
                </a:lnTo>
                <a:lnTo>
                  <a:pt x="14220048" y="6717955"/>
                </a:lnTo>
                <a:lnTo>
                  <a:pt x="0" y="6717955"/>
                </a:lnTo>
                <a:lnTo>
                  <a:pt x="0" y="0"/>
                </a:lnTo>
                <a:close/>
              </a:path>
            </a:pathLst>
          </a:custGeom>
          <a:blipFill>
            <a:blip r:embed="rId4"/>
            <a:stretch>
              <a:fillRect l="0" t="0" r="0" b="0"/>
            </a:stretch>
          </a:blipFill>
        </p:spPr>
      </p:sp>
      <p:sp>
        <p:nvSpPr>
          <p:cNvPr name="TextBox 13" id="13"/>
          <p:cNvSpPr txBox="true"/>
          <p:nvPr/>
        </p:nvSpPr>
        <p:spPr>
          <a:xfrm rot="0">
            <a:off x="7910555" y="352425"/>
            <a:ext cx="2466889"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Profile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36284"/>
            <a:ext cx="14220048" cy="6863044"/>
          </a:xfrm>
          <a:custGeom>
            <a:avLst/>
            <a:gdLst/>
            <a:ahLst/>
            <a:cxnLst/>
            <a:rect r="r" b="b" t="t" l="l"/>
            <a:pathLst>
              <a:path h="6863044" w="14220048">
                <a:moveTo>
                  <a:pt x="0" y="0"/>
                </a:moveTo>
                <a:lnTo>
                  <a:pt x="14220048" y="0"/>
                </a:lnTo>
                <a:lnTo>
                  <a:pt x="14220048" y="6863044"/>
                </a:lnTo>
                <a:lnTo>
                  <a:pt x="0" y="6863044"/>
                </a:lnTo>
                <a:lnTo>
                  <a:pt x="0" y="0"/>
                </a:lnTo>
                <a:close/>
              </a:path>
            </a:pathLst>
          </a:custGeom>
          <a:blipFill>
            <a:blip r:embed="rId4"/>
            <a:stretch>
              <a:fillRect l="0" t="0" r="0" b="0"/>
            </a:stretch>
          </a:blipFill>
        </p:spPr>
      </p:sp>
      <p:sp>
        <p:nvSpPr>
          <p:cNvPr name="TextBox 13" id="13"/>
          <p:cNvSpPr txBox="true"/>
          <p:nvPr/>
        </p:nvSpPr>
        <p:spPr>
          <a:xfrm rot="0">
            <a:off x="7618018" y="352425"/>
            <a:ext cx="3051965"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Teams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56153" y="751095"/>
            <a:ext cx="7575693" cy="1267207"/>
          </a:xfrm>
          <a:custGeom>
            <a:avLst/>
            <a:gdLst/>
            <a:ahLst/>
            <a:cxnLst/>
            <a:rect r="r" b="b" t="t" l="l"/>
            <a:pathLst>
              <a:path h="1267207" w="7575693">
                <a:moveTo>
                  <a:pt x="0" y="0"/>
                </a:moveTo>
                <a:lnTo>
                  <a:pt x="7575694" y="0"/>
                </a:lnTo>
                <a:lnTo>
                  <a:pt x="7575694" y="1267207"/>
                </a:lnTo>
                <a:lnTo>
                  <a:pt x="0" y="1267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21725">
            <a:off x="4441022" y="2332117"/>
            <a:ext cx="1305275" cy="732585"/>
          </a:xfrm>
          <a:custGeom>
            <a:avLst/>
            <a:gdLst/>
            <a:ahLst/>
            <a:cxnLst/>
            <a:rect r="r" b="b" t="t" l="l"/>
            <a:pathLst>
              <a:path h="732585" w="1305275">
                <a:moveTo>
                  <a:pt x="0" y="0"/>
                </a:moveTo>
                <a:lnTo>
                  <a:pt x="1305275" y="0"/>
                </a:lnTo>
                <a:lnTo>
                  <a:pt x="1305275" y="732585"/>
                </a:lnTo>
                <a:lnTo>
                  <a:pt x="0" y="732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207371">
            <a:off x="12616017" y="2394444"/>
            <a:ext cx="1305275" cy="732585"/>
          </a:xfrm>
          <a:custGeom>
            <a:avLst/>
            <a:gdLst/>
            <a:ahLst/>
            <a:cxnLst/>
            <a:rect r="r" b="b" t="t" l="l"/>
            <a:pathLst>
              <a:path h="732585" w="1305275">
                <a:moveTo>
                  <a:pt x="0" y="0"/>
                </a:moveTo>
                <a:lnTo>
                  <a:pt x="1305275" y="0"/>
                </a:lnTo>
                <a:lnTo>
                  <a:pt x="1305275" y="732585"/>
                </a:lnTo>
                <a:lnTo>
                  <a:pt x="0" y="732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7166" y="3670146"/>
            <a:ext cx="5292566" cy="629920"/>
          </a:xfrm>
          <a:prstGeom prst="rect">
            <a:avLst/>
          </a:prstGeom>
        </p:spPr>
        <p:txBody>
          <a:bodyPr anchor="t" rtlCol="false" tIns="0" lIns="0" bIns="0" rIns="0">
            <a:spAutoFit/>
          </a:bodyPr>
          <a:lstStyle/>
          <a:p>
            <a:pPr algn="ctr">
              <a:lnSpc>
                <a:spcPts val="5179"/>
              </a:lnSpc>
            </a:pPr>
            <a:r>
              <a:rPr lang="en-US" sz="3699">
                <a:solidFill>
                  <a:srgbClr val="004C9F"/>
                </a:solidFill>
                <a:latin typeface="Canva Sans Bold"/>
              </a:rPr>
              <a:t>Smart Web Application</a:t>
            </a:r>
          </a:p>
        </p:txBody>
      </p:sp>
      <p:sp>
        <p:nvSpPr>
          <p:cNvPr name="TextBox 6" id="6"/>
          <p:cNvSpPr txBox="true"/>
          <p:nvPr/>
        </p:nvSpPr>
        <p:spPr>
          <a:xfrm rot="0">
            <a:off x="10647873" y="3648268"/>
            <a:ext cx="5842635" cy="629920"/>
          </a:xfrm>
          <a:prstGeom prst="rect">
            <a:avLst/>
          </a:prstGeom>
        </p:spPr>
        <p:txBody>
          <a:bodyPr anchor="t" rtlCol="false" tIns="0" lIns="0" bIns="0" rIns="0">
            <a:spAutoFit/>
          </a:bodyPr>
          <a:lstStyle/>
          <a:p>
            <a:pPr algn="ctr">
              <a:lnSpc>
                <a:spcPts val="5179"/>
              </a:lnSpc>
            </a:pPr>
            <a:r>
              <a:rPr lang="en-US" sz="3699">
                <a:solidFill>
                  <a:srgbClr val="004C9F"/>
                </a:solidFill>
                <a:latin typeface="Canva Sans Bold"/>
              </a:rPr>
              <a:t>Recommendation system</a:t>
            </a:r>
          </a:p>
        </p:txBody>
      </p:sp>
      <p:sp>
        <p:nvSpPr>
          <p:cNvPr name="Freeform 7" id="7"/>
          <p:cNvSpPr/>
          <p:nvPr/>
        </p:nvSpPr>
        <p:spPr>
          <a:xfrm flipH="false" flipV="false" rot="145098">
            <a:off x="16466993" y="3380944"/>
            <a:ext cx="602031" cy="667996"/>
          </a:xfrm>
          <a:custGeom>
            <a:avLst/>
            <a:gdLst/>
            <a:ahLst/>
            <a:cxnLst/>
            <a:rect r="r" b="b" t="t" l="l"/>
            <a:pathLst>
              <a:path h="667996" w="602031">
                <a:moveTo>
                  <a:pt x="0" y="0"/>
                </a:moveTo>
                <a:lnTo>
                  <a:pt x="602032" y="0"/>
                </a:lnTo>
                <a:lnTo>
                  <a:pt x="602032" y="667997"/>
                </a:lnTo>
                <a:lnTo>
                  <a:pt x="0" y="667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425624">
            <a:off x="972392" y="3397010"/>
            <a:ext cx="602031" cy="667996"/>
          </a:xfrm>
          <a:custGeom>
            <a:avLst/>
            <a:gdLst/>
            <a:ahLst/>
            <a:cxnLst/>
            <a:rect r="r" b="b" t="t" l="l"/>
            <a:pathLst>
              <a:path h="667996" w="602031">
                <a:moveTo>
                  <a:pt x="602032" y="0"/>
                </a:moveTo>
                <a:lnTo>
                  <a:pt x="0" y="0"/>
                </a:lnTo>
                <a:lnTo>
                  <a:pt x="0" y="667996"/>
                </a:lnTo>
                <a:lnTo>
                  <a:pt x="602032" y="667996"/>
                </a:lnTo>
                <a:lnTo>
                  <a:pt x="6020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410981">
            <a:off x="4654161" y="4327460"/>
            <a:ext cx="2286050" cy="494358"/>
          </a:xfrm>
          <a:custGeom>
            <a:avLst/>
            <a:gdLst/>
            <a:ahLst/>
            <a:cxnLst/>
            <a:rect r="r" b="b" t="t" l="l"/>
            <a:pathLst>
              <a:path h="494358" w="2286050">
                <a:moveTo>
                  <a:pt x="0" y="0"/>
                </a:moveTo>
                <a:lnTo>
                  <a:pt x="2286051" y="0"/>
                </a:lnTo>
                <a:lnTo>
                  <a:pt x="2286051" y="494359"/>
                </a:lnTo>
                <a:lnTo>
                  <a:pt x="0" y="4943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10981">
            <a:off x="14565466" y="4293944"/>
            <a:ext cx="2286050" cy="494358"/>
          </a:xfrm>
          <a:custGeom>
            <a:avLst/>
            <a:gdLst/>
            <a:ahLst/>
            <a:cxnLst/>
            <a:rect r="r" b="b" t="t" l="l"/>
            <a:pathLst>
              <a:path h="494358" w="2286050">
                <a:moveTo>
                  <a:pt x="0" y="0"/>
                </a:moveTo>
                <a:lnTo>
                  <a:pt x="2286050" y="0"/>
                </a:lnTo>
                <a:lnTo>
                  <a:pt x="2286050" y="494359"/>
                </a:lnTo>
                <a:lnTo>
                  <a:pt x="0" y="4943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965057" y="5857370"/>
            <a:ext cx="1873010" cy="1764114"/>
          </a:xfrm>
          <a:custGeom>
            <a:avLst/>
            <a:gdLst/>
            <a:ahLst/>
            <a:cxnLst/>
            <a:rect r="r" b="b" t="t" l="l"/>
            <a:pathLst>
              <a:path h="1764114" w="1873010">
                <a:moveTo>
                  <a:pt x="0" y="0"/>
                </a:moveTo>
                <a:lnTo>
                  <a:pt x="1873010" y="0"/>
                </a:lnTo>
                <a:lnTo>
                  <a:pt x="1873010" y="1764114"/>
                </a:lnTo>
                <a:lnTo>
                  <a:pt x="0" y="1764114"/>
                </a:lnTo>
                <a:lnTo>
                  <a:pt x="0" y="0"/>
                </a:lnTo>
                <a:close/>
              </a:path>
            </a:pathLst>
          </a:custGeom>
          <a:blipFill>
            <a:blip r:embed="rId10"/>
            <a:stretch>
              <a:fillRect l="0" t="0" r="0" b="0"/>
            </a:stretch>
          </a:blipFill>
        </p:spPr>
      </p:sp>
      <p:sp>
        <p:nvSpPr>
          <p:cNvPr name="Freeform 12" id="12"/>
          <p:cNvSpPr/>
          <p:nvPr/>
        </p:nvSpPr>
        <p:spPr>
          <a:xfrm flipH="false" flipV="false" rot="0">
            <a:off x="992953" y="4617978"/>
            <a:ext cx="1387272" cy="1634321"/>
          </a:xfrm>
          <a:custGeom>
            <a:avLst/>
            <a:gdLst/>
            <a:ahLst/>
            <a:cxnLst/>
            <a:rect r="r" b="b" t="t" l="l"/>
            <a:pathLst>
              <a:path h="1634321" w="1387272">
                <a:moveTo>
                  <a:pt x="0" y="0"/>
                </a:moveTo>
                <a:lnTo>
                  <a:pt x="1387273" y="0"/>
                </a:lnTo>
                <a:lnTo>
                  <a:pt x="1387273" y="1634320"/>
                </a:lnTo>
                <a:lnTo>
                  <a:pt x="0" y="1634320"/>
                </a:lnTo>
                <a:lnTo>
                  <a:pt x="0" y="0"/>
                </a:lnTo>
                <a:close/>
              </a:path>
            </a:pathLst>
          </a:custGeom>
          <a:blipFill>
            <a:blip r:embed="rId11"/>
            <a:stretch>
              <a:fillRect l="0" t="0" r="0" b="0"/>
            </a:stretch>
          </a:blipFill>
        </p:spPr>
      </p:sp>
      <p:sp>
        <p:nvSpPr>
          <p:cNvPr name="Freeform 13" id="13"/>
          <p:cNvSpPr/>
          <p:nvPr/>
        </p:nvSpPr>
        <p:spPr>
          <a:xfrm flipH="false" flipV="false" rot="-10800000">
            <a:off x="933450" y="7458025"/>
            <a:ext cx="1506279" cy="1506279"/>
          </a:xfrm>
          <a:custGeom>
            <a:avLst/>
            <a:gdLst/>
            <a:ahLst/>
            <a:cxnLst/>
            <a:rect r="r" b="b" t="t" l="l"/>
            <a:pathLst>
              <a:path h="1506279" w="1506279">
                <a:moveTo>
                  <a:pt x="0" y="0"/>
                </a:moveTo>
                <a:lnTo>
                  <a:pt x="1506279" y="0"/>
                </a:lnTo>
                <a:lnTo>
                  <a:pt x="1506279" y="1506279"/>
                </a:lnTo>
                <a:lnTo>
                  <a:pt x="0" y="1506279"/>
                </a:lnTo>
                <a:lnTo>
                  <a:pt x="0" y="0"/>
                </a:lnTo>
                <a:close/>
              </a:path>
            </a:pathLst>
          </a:custGeom>
          <a:blipFill>
            <a:blip r:embed="rId12"/>
            <a:stretch>
              <a:fillRect l="0" t="0" r="0" b="0"/>
            </a:stretch>
          </a:blipFill>
        </p:spPr>
      </p:sp>
      <p:sp>
        <p:nvSpPr>
          <p:cNvPr name="Freeform 14" id="14"/>
          <p:cNvSpPr/>
          <p:nvPr/>
        </p:nvSpPr>
        <p:spPr>
          <a:xfrm flipH="false" flipV="false" rot="0">
            <a:off x="4298008" y="4617978"/>
            <a:ext cx="2116291" cy="1426537"/>
          </a:xfrm>
          <a:custGeom>
            <a:avLst/>
            <a:gdLst/>
            <a:ahLst/>
            <a:cxnLst/>
            <a:rect r="r" b="b" t="t" l="l"/>
            <a:pathLst>
              <a:path h="1426537" w="2116291">
                <a:moveTo>
                  <a:pt x="0" y="0"/>
                </a:moveTo>
                <a:lnTo>
                  <a:pt x="2116291" y="0"/>
                </a:lnTo>
                <a:lnTo>
                  <a:pt x="2116291" y="1426537"/>
                </a:lnTo>
                <a:lnTo>
                  <a:pt x="0" y="1426537"/>
                </a:lnTo>
                <a:lnTo>
                  <a:pt x="0" y="0"/>
                </a:lnTo>
                <a:close/>
              </a:path>
            </a:pathLst>
          </a:custGeom>
          <a:blipFill>
            <a:blip r:embed="rId13"/>
            <a:stretch>
              <a:fillRect l="0" t="0" r="0" b="0"/>
            </a:stretch>
          </a:blipFill>
        </p:spPr>
      </p:sp>
      <p:sp>
        <p:nvSpPr>
          <p:cNvPr name="Freeform 15" id="15"/>
          <p:cNvSpPr/>
          <p:nvPr/>
        </p:nvSpPr>
        <p:spPr>
          <a:xfrm flipH="false" flipV="false" rot="0">
            <a:off x="5214026" y="7762825"/>
            <a:ext cx="1166321" cy="1407296"/>
          </a:xfrm>
          <a:custGeom>
            <a:avLst/>
            <a:gdLst/>
            <a:ahLst/>
            <a:cxnLst/>
            <a:rect r="r" b="b" t="t" l="l"/>
            <a:pathLst>
              <a:path h="1407296" w="1166321">
                <a:moveTo>
                  <a:pt x="0" y="0"/>
                </a:moveTo>
                <a:lnTo>
                  <a:pt x="1166321" y="0"/>
                </a:lnTo>
                <a:lnTo>
                  <a:pt x="1166321" y="1407296"/>
                </a:lnTo>
                <a:lnTo>
                  <a:pt x="0" y="1407296"/>
                </a:lnTo>
                <a:lnTo>
                  <a:pt x="0" y="0"/>
                </a:lnTo>
                <a:close/>
              </a:path>
            </a:pathLst>
          </a:custGeom>
          <a:blipFill>
            <a:blip r:embed="rId14"/>
            <a:stretch>
              <a:fillRect l="0" t="0" r="0" b="0"/>
            </a:stretch>
          </a:blipFill>
        </p:spPr>
      </p:sp>
      <p:sp>
        <p:nvSpPr>
          <p:cNvPr name="Freeform 16" id="16"/>
          <p:cNvSpPr/>
          <p:nvPr/>
        </p:nvSpPr>
        <p:spPr>
          <a:xfrm flipH="false" flipV="false" rot="0">
            <a:off x="10659793" y="5143500"/>
            <a:ext cx="3365658" cy="3365658"/>
          </a:xfrm>
          <a:custGeom>
            <a:avLst/>
            <a:gdLst/>
            <a:ahLst/>
            <a:cxnLst/>
            <a:rect r="r" b="b" t="t" l="l"/>
            <a:pathLst>
              <a:path h="3365658" w="3365658">
                <a:moveTo>
                  <a:pt x="0" y="0"/>
                </a:moveTo>
                <a:lnTo>
                  <a:pt x="3365658" y="0"/>
                </a:lnTo>
                <a:lnTo>
                  <a:pt x="3365658" y="3365658"/>
                </a:lnTo>
                <a:lnTo>
                  <a:pt x="0" y="3365658"/>
                </a:lnTo>
                <a:lnTo>
                  <a:pt x="0" y="0"/>
                </a:lnTo>
                <a:close/>
              </a:path>
            </a:pathLst>
          </a:custGeom>
          <a:blipFill>
            <a:blip r:embed="rId15"/>
            <a:stretch>
              <a:fillRect l="0" t="0" r="0" b="0"/>
            </a:stretch>
          </a:blipFill>
        </p:spPr>
      </p:sp>
      <p:sp>
        <p:nvSpPr>
          <p:cNvPr name="Freeform 17" id="17"/>
          <p:cNvSpPr/>
          <p:nvPr/>
        </p:nvSpPr>
        <p:spPr>
          <a:xfrm flipH="false" flipV="false" rot="0">
            <a:off x="6087568" y="6149281"/>
            <a:ext cx="1323126" cy="1308745"/>
          </a:xfrm>
          <a:custGeom>
            <a:avLst/>
            <a:gdLst/>
            <a:ahLst/>
            <a:cxnLst/>
            <a:rect r="r" b="b" t="t" l="l"/>
            <a:pathLst>
              <a:path h="1308745" w="1323126">
                <a:moveTo>
                  <a:pt x="0" y="0"/>
                </a:moveTo>
                <a:lnTo>
                  <a:pt x="1323127" y="0"/>
                </a:lnTo>
                <a:lnTo>
                  <a:pt x="1323127" y="1308744"/>
                </a:lnTo>
                <a:lnTo>
                  <a:pt x="0" y="1308744"/>
                </a:lnTo>
                <a:lnTo>
                  <a:pt x="0" y="0"/>
                </a:lnTo>
                <a:close/>
              </a:path>
            </a:pathLst>
          </a:custGeom>
          <a:blipFill>
            <a:blip r:embed="rId16"/>
            <a:stretch>
              <a:fillRect l="0" t="0" r="0" b="0"/>
            </a:stretch>
          </a:blipFill>
        </p:spPr>
      </p:sp>
      <p:sp>
        <p:nvSpPr>
          <p:cNvPr name="Freeform 18" id="18"/>
          <p:cNvSpPr/>
          <p:nvPr/>
        </p:nvSpPr>
        <p:spPr>
          <a:xfrm flipH="false" flipV="false" rot="0">
            <a:off x="14876140" y="5226625"/>
            <a:ext cx="3154056" cy="3154056"/>
          </a:xfrm>
          <a:custGeom>
            <a:avLst/>
            <a:gdLst/>
            <a:ahLst/>
            <a:cxnLst/>
            <a:rect r="r" b="b" t="t" l="l"/>
            <a:pathLst>
              <a:path h="3154056" w="3154056">
                <a:moveTo>
                  <a:pt x="0" y="0"/>
                </a:moveTo>
                <a:lnTo>
                  <a:pt x="3154056" y="0"/>
                </a:lnTo>
                <a:lnTo>
                  <a:pt x="3154056" y="3154056"/>
                </a:lnTo>
                <a:lnTo>
                  <a:pt x="0" y="3154056"/>
                </a:lnTo>
                <a:lnTo>
                  <a:pt x="0" y="0"/>
                </a:lnTo>
                <a:close/>
              </a:path>
            </a:pathLst>
          </a:custGeom>
          <a:blipFill>
            <a:blip r:embed="rId17"/>
            <a:stretch>
              <a:fillRect l="0" t="0" r="0" b="0"/>
            </a:stretch>
          </a:blipFill>
        </p:spPr>
      </p:sp>
      <p:sp>
        <p:nvSpPr>
          <p:cNvPr name="TextBox 19" id="19"/>
          <p:cNvSpPr txBox="true"/>
          <p:nvPr/>
        </p:nvSpPr>
        <p:spPr>
          <a:xfrm rot="0">
            <a:off x="6164508" y="884237"/>
            <a:ext cx="5958984" cy="854075"/>
          </a:xfrm>
          <a:prstGeom prst="rect">
            <a:avLst/>
          </a:prstGeom>
        </p:spPr>
        <p:txBody>
          <a:bodyPr anchor="t" rtlCol="false" tIns="0" lIns="0" bIns="0" rIns="0">
            <a:spAutoFit/>
          </a:bodyPr>
          <a:lstStyle/>
          <a:p>
            <a:pPr algn="l" marL="0" indent="0" lvl="0">
              <a:lnSpc>
                <a:spcPts val="6999"/>
              </a:lnSpc>
              <a:spcBef>
                <a:spcPct val="0"/>
              </a:spcBef>
            </a:pPr>
            <a:r>
              <a:rPr lang="en-US" sz="4999" spc="-49">
                <a:solidFill>
                  <a:srgbClr val="000000"/>
                </a:solidFill>
                <a:latin typeface="DM Sans Bold"/>
              </a:rPr>
              <a:t>Suggested solution</a:t>
            </a:r>
          </a:p>
        </p:txBody>
      </p:sp>
      <p:sp>
        <p:nvSpPr>
          <p:cNvPr name="Freeform 20" id="20"/>
          <p:cNvSpPr/>
          <p:nvPr/>
        </p:nvSpPr>
        <p:spPr>
          <a:xfrm flipH="false" flipV="false" rot="-10800000">
            <a:off x="13779378" y="6460036"/>
            <a:ext cx="1305275" cy="732585"/>
          </a:xfrm>
          <a:custGeom>
            <a:avLst/>
            <a:gdLst/>
            <a:ahLst/>
            <a:cxnLst/>
            <a:rect r="r" b="b" t="t" l="l"/>
            <a:pathLst>
              <a:path h="732585" w="1305275">
                <a:moveTo>
                  <a:pt x="0" y="0"/>
                </a:moveTo>
                <a:lnTo>
                  <a:pt x="1305275" y="0"/>
                </a:lnTo>
                <a:lnTo>
                  <a:pt x="1305275" y="732586"/>
                </a:lnTo>
                <a:lnTo>
                  <a:pt x="0" y="732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220048" cy="7110024"/>
          </a:xfrm>
          <a:custGeom>
            <a:avLst/>
            <a:gdLst/>
            <a:ahLst/>
            <a:cxnLst/>
            <a:rect r="r" b="b" t="t" l="l"/>
            <a:pathLst>
              <a:path h="7110024" w="14220048">
                <a:moveTo>
                  <a:pt x="0" y="0"/>
                </a:moveTo>
                <a:lnTo>
                  <a:pt x="14220048" y="0"/>
                </a:lnTo>
                <a:lnTo>
                  <a:pt x="14220048" y="7110024"/>
                </a:lnTo>
                <a:lnTo>
                  <a:pt x="0" y="711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21438"/>
            <a:ext cx="14220048" cy="6881153"/>
          </a:xfrm>
          <a:custGeom>
            <a:avLst/>
            <a:gdLst/>
            <a:ahLst/>
            <a:cxnLst/>
            <a:rect r="r" b="b" t="t" l="l"/>
            <a:pathLst>
              <a:path h="6881153" w="14220048">
                <a:moveTo>
                  <a:pt x="0" y="0"/>
                </a:moveTo>
                <a:lnTo>
                  <a:pt x="14220048" y="0"/>
                </a:lnTo>
                <a:lnTo>
                  <a:pt x="14220048" y="6881153"/>
                </a:lnTo>
                <a:lnTo>
                  <a:pt x="0" y="6881153"/>
                </a:lnTo>
                <a:lnTo>
                  <a:pt x="0" y="0"/>
                </a:lnTo>
                <a:close/>
              </a:path>
            </a:pathLst>
          </a:custGeom>
          <a:blipFill>
            <a:blip r:embed="rId4"/>
            <a:stretch>
              <a:fillRect l="0" t="0" r="0" b="0"/>
            </a:stretch>
          </a:blipFill>
        </p:spPr>
      </p:sp>
      <p:sp>
        <p:nvSpPr>
          <p:cNvPr name="TextBox 13" id="13"/>
          <p:cNvSpPr txBox="true"/>
          <p:nvPr/>
        </p:nvSpPr>
        <p:spPr>
          <a:xfrm rot="0">
            <a:off x="7618018" y="352425"/>
            <a:ext cx="2353010" cy="676275"/>
          </a:xfrm>
          <a:prstGeom prst="rect">
            <a:avLst/>
          </a:prstGeom>
        </p:spPr>
        <p:txBody>
          <a:bodyPr anchor="t" rtlCol="false" tIns="0" lIns="0" bIns="0" rIns="0">
            <a:spAutoFit/>
          </a:bodyPr>
          <a:lstStyle/>
          <a:p>
            <a:pPr algn="l" marL="0" indent="0" lvl="0">
              <a:lnSpc>
                <a:spcPts val="4799"/>
              </a:lnSpc>
              <a:spcBef>
                <a:spcPct val="0"/>
              </a:spcBef>
            </a:pPr>
            <a:r>
              <a:rPr lang="en-US" sz="3999" spc="175" u="sng">
                <a:solidFill>
                  <a:srgbClr val="FFFFFF"/>
                </a:solidFill>
                <a:latin typeface="Kollektif Bold"/>
              </a:rPr>
              <a:t>Chat</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3008" y="3995930"/>
            <a:ext cx="1311500" cy="1876922"/>
          </a:xfrm>
          <a:custGeom>
            <a:avLst/>
            <a:gdLst/>
            <a:ahLst/>
            <a:cxnLst/>
            <a:rect r="r" b="b" t="t" l="l"/>
            <a:pathLst>
              <a:path h="1876922" w="1311500">
                <a:moveTo>
                  <a:pt x="0" y="0"/>
                </a:moveTo>
                <a:lnTo>
                  <a:pt x="1311499" y="0"/>
                </a:lnTo>
                <a:lnTo>
                  <a:pt x="1311499" y="1876923"/>
                </a:lnTo>
                <a:lnTo>
                  <a:pt x="0" y="1876923"/>
                </a:lnTo>
                <a:lnTo>
                  <a:pt x="0" y="0"/>
                </a:lnTo>
                <a:close/>
              </a:path>
            </a:pathLst>
          </a:custGeom>
          <a:blipFill>
            <a:blip r:embed="rId2"/>
            <a:stretch>
              <a:fillRect l="0" t="0" r="0" b="0"/>
            </a:stretch>
          </a:blipFill>
        </p:spPr>
      </p:sp>
      <p:sp>
        <p:nvSpPr>
          <p:cNvPr name="TextBox 3" id="3"/>
          <p:cNvSpPr txBox="true"/>
          <p:nvPr/>
        </p:nvSpPr>
        <p:spPr>
          <a:xfrm rot="0">
            <a:off x="4416717" y="4289425"/>
            <a:ext cx="11441668" cy="1384300"/>
          </a:xfrm>
          <a:prstGeom prst="rect">
            <a:avLst/>
          </a:prstGeom>
        </p:spPr>
        <p:txBody>
          <a:bodyPr anchor="t" rtlCol="false" tIns="0" lIns="0" bIns="0" rIns="0">
            <a:spAutoFit/>
          </a:bodyPr>
          <a:lstStyle/>
          <a:p>
            <a:pPr algn="ctr">
              <a:lnSpc>
                <a:spcPts val="9799"/>
              </a:lnSpc>
            </a:pPr>
            <a:r>
              <a:rPr lang="en-US" sz="6999">
                <a:solidFill>
                  <a:srgbClr val="004C9F"/>
                </a:solidFill>
                <a:latin typeface="Agrandir Medium Bold"/>
              </a:rPr>
              <a:t>Recommendation system</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902605" cy="7451303"/>
          </a:xfrm>
          <a:custGeom>
            <a:avLst/>
            <a:gdLst/>
            <a:ahLst/>
            <a:cxnLst/>
            <a:rect r="r" b="b" t="t" l="l"/>
            <a:pathLst>
              <a:path h="7451303" w="14902605">
                <a:moveTo>
                  <a:pt x="0" y="0"/>
                </a:moveTo>
                <a:lnTo>
                  <a:pt x="14902605" y="0"/>
                </a:lnTo>
                <a:lnTo>
                  <a:pt x="14902605" y="7451303"/>
                </a:lnTo>
                <a:lnTo>
                  <a:pt x="0" y="7451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67936"/>
            <a:ext cx="14902605" cy="7164117"/>
          </a:xfrm>
          <a:custGeom>
            <a:avLst/>
            <a:gdLst/>
            <a:ahLst/>
            <a:cxnLst/>
            <a:rect r="r" b="b" t="t" l="l"/>
            <a:pathLst>
              <a:path h="7164117" w="14902605">
                <a:moveTo>
                  <a:pt x="0" y="0"/>
                </a:moveTo>
                <a:lnTo>
                  <a:pt x="14902605" y="0"/>
                </a:lnTo>
                <a:lnTo>
                  <a:pt x="14902605" y="7164117"/>
                </a:lnTo>
                <a:lnTo>
                  <a:pt x="0" y="7164117"/>
                </a:lnTo>
                <a:lnTo>
                  <a:pt x="0" y="0"/>
                </a:lnTo>
                <a:close/>
              </a:path>
            </a:pathLst>
          </a:custGeom>
          <a:blipFill>
            <a:blip r:embed="rId4"/>
            <a:stretch>
              <a:fillRect l="0" t="0" r="0" b="0"/>
            </a:stretch>
          </a:blipFill>
        </p:spPr>
      </p:sp>
      <p:sp>
        <p:nvSpPr>
          <p:cNvPr name="TextBox 13" id="13"/>
          <p:cNvSpPr txBox="true"/>
          <p:nvPr/>
        </p:nvSpPr>
        <p:spPr>
          <a:xfrm rot="0">
            <a:off x="6237009" y="352425"/>
            <a:ext cx="6496540" cy="676275"/>
          </a:xfrm>
          <a:prstGeom prst="rect">
            <a:avLst/>
          </a:prstGeom>
        </p:spPr>
        <p:txBody>
          <a:bodyPr anchor="t" rtlCol="false" tIns="0" lIns="0" bIns="0" rIns="0">
            <a:spAutoFit/>
          </a:bodyPr>
          <a:lstStyle/>
          <a:p>
            <a:pPr algn="l" marL="0" indent="0" lvl="0">
              <a:lnSpc>
                <a:spcPts val="4799"/>
              </a:lnSpc>
              <a:spcBef>
                <a:spcPct val="0"/>
              </a:spcBef>
            </a:pPr>
            <a:r>
              <a:rPr lang="en-US" sz="3999" spc="175">
                <a:solidFill>
                  <a:srgbClr val="FFFFFF"/>
                </a:solidFill>
                <a:latin typeface="Kollektif"/>
              </a:rPr>
              <a:t>Recommendation system</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7AFF"/>
        </a:solidFill>
      </p:bgPr>
    </p:bg>
    <p:spTree>
      <p:nvGrpSpPr>
        <p:cNvPr id="1" name=""/>
        <p:cNvGrpSpPr/>
        <p:nvPr/>
      </p:nvGrpSpPr>
      <p:grpSpPr>
        <a:xfrm>
          <a:off x="0" y="0"/>
          <a:ext cx="0" cy="0"/>
          <a:chOff x="0" y="0"/>
          <a:chExt cx="0" cy="0"/>
        </a:xfrm>
      </p:grpSpPr>
      <p:sp>
        <p:nvSpPr>
          <p:cNvPr name="Freeform 2" id="2"/>
          <p:cNvSpPr/>
          <p:nvPr/>
        </p:nvSpPr>
        <p:spPr>
          <a:xfrm flipH="false" flipV="false" rot="0">
            <a:off x="2033976" y="1512288"/>
            <a:ext cx="14902605" cy="7451303"/>
          </a:xfrm>
          <a:custGeom>
            <a:avLst/>
            <a:gdLst/>
            <a:ahLst/>
            <a:cxnLst/>
            <a:rect r="r" b="b" t="t" l="l"/>
            <a:pathLst>
              <a:path h="7451303" w="14902605">
                <a:moveTo>
                  <a:pt x="0" y="0"/>
                </a:moveTo>
                <a:lnTo>
                  <a:pt x="14902605" y="0"/>
                </a:lnTo>
                <a:lnTo>
                  <a:pt x="14902605" y="7451303"/>
                </a:lnTo>
                <a:lnTo>
                  <a:pt x="0" y="7451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64203" y="1761109"/>
            <a:ext cx="238352" cy="2383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392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922599" y="1761109"/>
            <a:ext cx="238352" cy="2383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3380026" y="1761109"/>
            <a:ext cx="238352" cy="2383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C466"/>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033976" y="2167936"/>
            <a:ext cx="14902605" cy="7164117"/>
          </a:xfrm>
          <a:custGeom>
            <a:avLst/>
            <a:gdLst/>
            <a:ahLst/>
            <a:cxnLst/>
            <a:rect r="r" b="b" t="t" l="l"/>
            <a:pathLst>
              <a:path h="7164117" w="14902605">
                <a:moveTo>
                  <a:pt x="0" y="0"/>
                </a:moveTo>
                <a:lnTo>
                  <a:pt x="14902605" y="0"/>
                </a:lnTo>
                <a:lnTo>
                  <a:pt x="14902605" y="7164117"/>
                </a:lnTo>
                <a:lnTo>
                  <a:pt x="0" y="7164117"/>
                </a:lnTo>
                <a:lnTo>
                  <a:pt x="0" y="0"/>
                </a:lnTo>
                <a:close/>
              </a:path>
            </a:pathLst>
          </a:custGeom>
          <a:blipFill>
            <a:blip r:embed="rId4"/>
            <a:stretch>
              <a:fillRect l="0" t="0" r="0" b="0"/>
            </a:stretch>
          </a:blipFill>
        </p:spPr>
      </p:sp>
      <p:sp>
        <p:nvSpPr>
          <p:cNvPr name="TextBox 13" id="13"/>
          <p:cNvSpPr txBox="true"/>
          <p:nvPr/>
        </p:nvSpPr>
        <p:spPr>
          <a:xfrm rot="0">
            <a:off x="6237009" y="352425"/>
            <a:ext cx="6496540" cy="676275"/>
          </a:xfrm>
          <a:prstGeom prst="rect">
            <a:avLst/>
          </a:prstGeom>
        </p:spPr>
        <p:txBody>
          <a:bodyPr anchor="t" rtlCol="false" tIns="0" lIns="0" bIns="0" rIns="0">
            <a:spAutoFit/>
          </a:bodyPr>
          <a:lstStyle/>
          <a:p>
            <a:pPr algn="l" marL="0" indent="0" lvl="0">
              <a:lnSpc>
                <a:spcPts val="4799"/>
              </a:lnSpc>
              <a:spcBef>
                <a:spcPct val="0"/>
              </a:spcBef>
            </a:pPr>
            <a:r>
              <a:rPr lang="en-US" sz="3999" spc="175">
                <a:solidFill>
                  <a:srgbClr val="FFFFFF"/>
                </a:solidFill>
                <a:latin typeface="Kollektif"/>
              </a:rPr>
              <a:t>Recommendation system</a:t>
            </a:r>
          </a:p>
        </p:txBody>
      </p:sp>
      <p:sp>
        <p:nvSpPr>
          <p:cNvPr name="Freeform 14" id="14"/>
          <p:cNvSpPr/>
          <p:nvPr/>
        </p:nvSpPr>
        <p:spPr>
          <a:xfrm flipH="false" flipV="false" rot="-10141385">
            <a:off x="16161906" y="3495109"/>
            <a:ext cx="1050855" cy="589793"/>
          </a:xfrm>
          <a:custGeom>
            <a:avLst/>
            <a:gdLst/>
            <a:ahLst/>
            <a:cxnLst/>
            <a:rect r="r" b="b" t="t" l="l"/>
            <a:pathLst>
              <a:path h="589793" w="1050855">
                <a:moveTo>
                  <a:pt x="0" y="0"/>
                </a:moveTo>
                <a:lnTo>
                  <a:pt x="1050855" y="0"/>
                </a:lnTo>
                <a:lnTo>
                  <a:pt x="1050855" y="589793"/>
                </a:lnTo>
                <a:lnTo>
                  <a:pt x="0" y="5897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66243" y="2719246"/>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Web Application</a:t>
            </a:r>
          </a:p>
        </p:txBody>
      </p:sp>
      <p:sp>
        <p:nvSpPr>
          <p:cNvPr name="TextBox 3" id="3"/>
          <p:cNvSpPr txBox="true"/>
          <p:nvPr/>
        </p:nvSpPr>
        <p:spPr>
          <a:xfrm rot="0">
            <a:off x="6619005" y="4313379"/>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5.1 Functional Requirements</a:t>
            </a:r>
          </a:p>
          <a:p>
            <a:pPr algn="l">
              <a:lnSpc>
                <a:spcPts val="4900"/>
              </a:lnSpc>
            </a:pPr>
            <a:r>
              <a:rPr lang="en-US" sz="3500">
                <a:solidFill>
                  <a:srgbClr val="3E9AFF"/>
                </a:solidFill>
                <a:latin typeface="Lato"/>
              </a:rPr>
              <a:t> 5.2 Non-functional Requirements</a:t>
            </a:r>
          </a:p>
          <a:p>
            <a:pPr algn="l">
              <a:lnSpc>
                <a:spcPts val="4900"/>
              </a:lnSpc>
            </a:pPr>
            <a:r>
              <a:rPr lang="en-US" sz="3500">
                <a:solidFill>
                  <a:srgbClr val="3E9AFF"/>
                </a:solidFill>
                <a:latin typeface="Lato"/>
              </a:rPr>
              <a:t> 5.3 Database</a:t>
            </a:r>
          </a:p>
          <a:p>
            <a:pPr algn="l">
              <a:lnSpc>
                <a:spcPts val="4900"/>
              </a:lnSpc>
            </a:pPr>
            <a:r>
              <a:rPr lang="en-US" sz="3500">
                <a:solidFill>
                  <a:srgbClr val="3E9AFF"/>
                </a:solidFill>
                <a:latin typeface="Lato"/>
              </a:rPr>
              <a:t> 5.4 Web Application Design</a:t>
            </a:r>
          </a:p>
          <a:p>
            <a:pPr algn="l" marL="0" indent="0" lvl="0">
              <a:lnSpc>
                <a:spcPts val="4900"/>
              </a:lnSpc>
              <a:spcBef>
                <a:spcPct val="0"/>
              </a:spcBef>
            </a:pPr>
          </a:p>
        </p:txBody>
      </p:sp>
      <p:sp>
        <p:nvSpPr>
          <p:cNvPr name="AutoShape 4" id="4"/>
          <p:cNvSpPr/>
          <p:nvPr/>
        </p:nvSpPr>
        <p:spPr>
          <a:xfrm>
            <a:off x="6642827" y="4648216"/>
            <a:ext cx="5935307" cy="49039"/>
          </a:xfrm>
          <a:prstGeom prst="line">
            <a:avLst/>
          </a:prstGeom>
          <a:ln cap="flat" w="38100">
            <a:solidFill>
              <a:srgbClr val="007AFF"/>
            </a:solidFill>
            <a:prstDash val="solid"/>
            <a:headEnd type="none" len="sm" w="sm"/>
            <a:tailEnd type="none" len="sm" w="sm"/>
          </a:ln>
        </p:spPr>
      </p:sp>
      <p:sp>
        <p:nvSpPr>
          <p:cNvPr name="AutoShape 5" id="5"/>
          <p:cNvSpPr/>
          <p:nvPr/>
        </p:nvSpPr>
        <p:spPr>
          <a:xfrm>
            <a:off x="6616973" y="5319712"/>
            <a:ext cx="6894864" cy="0"/>
          </a:xfrm>
          <a:prstGeom prst="line">
            <a:avLst/>
          </a:prstGeom>
          <a:ln cap="flat" w="38100">
            <a:solidFill>
              <a:srgbClr val="007AFF"/>
            </a:solidFill>
            <a:prstDash val="solid"/>
            <a:headEnd type="none" len="sm" w="sm"/>
            <a:tailEnd type="none" len="sm" w="sm"/>
          </a:ln>
        </p:spPr>
      </p:sp>
      <p:sp>
        <p:nvSpPr>
          <p:cNvPr name="AutoShape 6" id="6"/>
          <p:cNvSpPr/>
          <p:nvPr/>
        </p:nvSpPr>
        <p:spPr>
          <a:xfrm>
            <a:off x="6616973" y="5940567"/>
            <a:ext cx="2995697" cy="0"/>
          </a:xfrm>
          <a:prstGeom prst="line">
            <a:avLst/>
          </a:prstGeom>
          <a:ln cap="flat" w="38100">
            <a:solidFill>
              <a:srgbClr val="007AFF"/>
            </a:solidFill>
            <a:prstDash val="solid"/>
            <a:headEnd type="none" len="sm" w="sm"/>
            <a:tailEnd type="none" len="sm" w="sm"/>
          </a:ln>
        </p:spPr>
      </p:sp>
      <p:sp>
        <p:nvSpPr>
          <p:cNvPr name="AutoShape 7" id="7"/>
          <p:cNvSpPr/>
          <p:nvPr/>
        </p:nvSpPr>
        <p:spPr>
          <a:xfrm>
            <a:off x="6617130" y="6535878"/>
            <a:ext cx="5935307" cy="49039"/>
          </a:xfrm>
          <a:prstGeom prst="line">
            <a:avLst/>
          </a:prstGeom>
          <a:ln cap="flat" w="38100">
            <a:solidFill>
              <a:srgbClr val="007AFF"/>
            </a:solidFill>
            <a:prstDash val="solid"/>
            <a:headEnd type="none" len="sm" w="sm"/>
            <a:tailEnd type="none" len="sm" w="sm"/>
          </a:ln>
        </p:spPr>
      </p:sp>
      <p:sp>
        <p:nvSpPr>
          <p:cNvPr name="Freeform 8" id="8"/>
          <p:cNvSpPr/>
          <p:nvPr/>
        </p:nvSpPr>
        <p:spPr>
          <a:xfrm flipH="false" flipV="false" rot="0">
            <a:off x="4814672" y="2938321"/>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140479"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System Testing</a:t>
            </a:r>
          </a:p>
        </p:txBody>
      </p:sp>
      <p:sp>
        <p:nvSpPr>
          <p:cNvPr name="TextBox 3" id="3"/>
          <p:cNvSpPr txBox="true"/>
          <p:nvPr/>
        </p:nvSpPr>
        <p:spPr>
          <a:xfrm rot="0">
            <a:off x="6793242" y="4932504"/>
            <a:ext cx="3749241" cy="122555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6.1 Backend Test</a:t>
            </a:r>
          </a:p>
          <a:p>
            <a:pPr algn="l" marL="0" indent="0" lvl="0">
              <a:lnSpc>
                <a:spcPts val="4900"/>
              </a:lnSpc>
              <a:spcBef>
                <a:spcPct val="0"/>
              </a:spcBef>
            </a:pPr>
          </a:p>
        </p:txBody>
      </p:sp>
      <p:grpSp>
        <p:nvGrpSpPr>
          <p:cNvPr name="Group 4" id="4"/>
          <p:cNvGrpSpPr/>
          <p:nvPr/>
        </p:nvGrpSpPr>
        <p:grpSpPr>
          <a:xfrm rot="0">
            <a:off x="4988424" y="3509821"/>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5</a:t>
              </a:r>
            </a:p>
          </p:txBody>
        </p:sp>
      </p:gr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40479"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System Testing</a:t>
            </a:r>
          </a:p>
        </p:txBody>
      </p:sp>
      <p:sp>
        <p:nvSpPr>
          <p:cNvPr name="TextBox 3" id="3"/>
          <p:cNvSpPr txBox="true"/>
          <p:nvPr/>
        </p:nvSpPr>
        <p:spPr>
          <a:xfrm rot="0">
            <a:off x="6793242" y="4932504"/>
            <a:ext cx="3749241" cy="1225550"/>
          </a:xfrm>
          <a:prstGeom prst="rect">
            <a:avLst/>
          </a:prstGeom>
        </p:spPr>
        <p:txBody>
          <a:bodyPr anchor="t" rtlCol="false" tIns="0" lIns="0" bIns="0" rIns="0">
            <a:spAutoFit/>
          </a:bodyPr>
          <a:lstStyle/>
          <a:p>
            <a:pPr algn="l">
              <a:lnSpc>
                <a:spcPts val="4900"/>
              </a:lnSpc>
            </a:pPr>
            <a:r>
              <a:rPr lang="en-US" sz="3500">
                <a:solidFill>
                  <a:srgbClr val="000000"/>
                </a:solidFill>
                <a:latin typeface="Lato"/>
              </a:rPr>
              <a:t>6.1 Backend Test</a:t>
            </a:r>
          </a:p>
          <a:p>
            <a:pPr algn="l" marL="0" indent="0" lvl="0">
              <a:lnSpc>
                <a:spcPts val="4900"/>
              </a:lnSpc>
              <a:spcBef>
                <a:spcPct val="0"/>
              </a:spcBef>
            </a:pPr>
          </a:p>
        </p:txBody>
      </p:sp>
      <p:grpSp>
        <p:nvGrpSpPr>
          <p:cNvPr name="Group 4" id="4"/>
          <p:cNvGrpSpPr/>
          <p:nvPr/>
        </p:nvGrpSpPr>
        <p:grpSpPr>
          <a:xfrm rot="0">
            <a:off x="4988424" y="3509821"/>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5</a:t>
              </a:r>
            </a:p>
          </p:txBody>
        </p:sp>
      </p:grpSp>
      <p:sp>
        <p:nvSpPr>
          <p:cNvPr name="Freeform 8" id="8"/>
          <p:cNvSpPr/>
          <p:nvPr/>
        </p:nvSpPr>
        <p:spPr>
          <a:xfrm flipH="false" flipV="false" rot="84201">
            <a:off x="5605527" y="5040533"/>
            <a:ext cx="1050855" cy="589793"/>
          </a:xfrm>
          <a:custGeom>
            <a:avLst/>
            <a:gdLst/>
            <a:ahLst/>
            <a:cxnLst/>
            <a:rect r="r" b="b" t="t" l="l"/>
            <a:pathLst>
              <a:path h="589793" w="1050855">
                <a:moveTo>
                  <a:pt x="0" y="0"/>
                </a:moveTo>
                <a:lnTo>
                  <a:pt x="1050855" y="0"/>
                </a:lnTo>
                <a:lnTo>
                  <a:pt x="1050855" y="589793"/>
                </a:lnTo>
                <a:lnTo>
                  <a:pt x="0" y="589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0000"/>
                </a:solidFill>
                <a:latin typeface="Kollektif"/>
              </a:rPr>
              <a:t>Backend Test</a:t>
            </a:r>
          </a:p>
        </p:txBody>
      </p:sp>
      <p:sp>
        <p:nvSpPr>
          <p:cNvPr name="TextBox 3" id="3"/>
          <p:cNvSpPr txBox="true"/>
          <p:nvPr/>
        </p:nvSpPr>
        <p:spPr>
          <a:xfrm rot="0">
            <a:off x="1028700" y="5067300"/>
            <a:ext cx="14993292" cy="2463800"/>
          </a:xfrm>
          <a:prstGeom prst="rect">
            <a:avLst/>
          </a:prstGeom>
        </p:spPr>
        <p:txBody>
          <a:bodyPr anchor="t" rtlCol="false" tIns="0" lIns="0" bIns="0" rIns="0">
            <a:spAutoFit/>
          </a:bodyPr>
          <a:lstStyle/>
          <a:p>
            <a:pPr algn="just" marL="755651" indent="-377825" lvl="1">
              <a:lnSpc>
                <a:spcPts val="4900"/>
              </a:lnSpc>
              <a:spcBef>
                <a:spcPct val="0"/>
              </a:spcBef>
              <a:buFont typeface="Arial"/>
              <a:buChar char="•"/>
            </a:pPr>
            <a:r>
              <a:rPr lang="en-US" sz="3500">
                <a:solidFill>
                  <a:srgbClr val="000000"/>
                </a:solidFill>
                <a:latin typeface="Lato"/>
              </a:rPr>
              <a:t>testing frameworks like</a:t>
            </a:r>
            <a:r>
              <a:rPr lang="en-US" sz="3500">
                <a:solidFill>
                  <a:srgbClr val="000000"/>
                </a:solidFill>
                <a:latin typeface="Lato Bold"/>
              </a:rPr>
              <a:t> </a:t>
            </a:r>
            <a:r>
              <a:rPr lang="en-US" sz="3500">
                <a:solidFill>
                  <a:srgbClr val="000000"/>
                </a:solidFill>
                <a:latin typeface="Lato Bold"/>
              </a:rPr>
              <a:t>Jest </a:t>
            </a:r>
            <a:r>
              <a:rPr lang="en-US" sz="3500">
                <a:solidFill>
                  <a:srgbClr val="000000"/>
                </a:solidFill>
                <a:latin typeface="Lato"/>
              </a:rPr>
              <a:t>a widely-used JavaScript testing framework, to define and execute test cases.</a:t>
            </a:r>
          </a:p>
          <a:p>
            <a:pPr algn="just">
              <a:lnSpc>
                <a:spcPts val="4900"/>
              </a:lnSpc>
              <a:spcBef>
                <a:spcPct val="0"/>
              </a:spcBef>
            </a:pPr>
          </a:p>
          <a:p>
            <a:pPr algn="just" marL="755651" indent="-377825" lvl="1">
              <a:lnSpc>
                <a:spcPts val="4900"/>
              </a:lnSpc>
              <a:spcBef>
                <a:spcPct val="0"/>
              </a:spcBef>
              <a:buFont typeface="Arial"/>
              <a:buChar char="•"/>
            </a:pPr>
            <a:r>
              <a:rPr lang="en-US" sz="3500">
                <a:solidFill>
                  <a:srgbClr val="000000"/>
                </a:solidFill>
                <a:latin typeface="Lato"/>
              </a:rPr>
              <a:t>libraries like </a:t>
            </a:r>
            <a:r>
              <a:rPr lang="en-US" sz="3500">
                <a:solidFill>
                  <a:srgbClr val="000000"/>
                </a:solidFill>
                <a:latin typeface="Lato Bold"/>
              </a:rPr>
              <a:t>SuperTest </a:t>
            </a:r>
            <a:r>
              <a:rPr lang="en-US" sz="3500">
                <a:solidFill>
                  <a:srgbClr val="000000"/>
                </a:solidFill>
                <a:latin typeface="Lato"/>
              </a:rPr>
              <a:t>and </a:t>
            </a:r>
            <a:r>
              <a:rPr lang="en-US" sz="3500">
                <a:solidFill>
                  <a:srgbClr val="000000"/>
                </a:solidFill>
                <a:latin typeface="Lato Bold"/>
              </a:rPr>
              <a:t>MongoDB in-memory server.</a:t>
            </a:r>
          </a:p>
        </p:txBody>
      </p:sp>
      <p:sp>
        <p:nvSpPr>
          <p:cNvPr name="TextBox 4" id="4"/>
          <p:cNvSpPr txBox="true"/>
          <p:nvPr/>
        </p:nvSpPr>
        <p:spPr>
          <a:xfrm rot="0">
            <a:off x="1218323" y="2613057"/>
            <a:ext cx="16040977" cy="1844675"/>
          </a:xfrm>
          <a:prstGeom prst="rect">
            <a:avLst/>
          </a:prstGeom>
        </p:spPr>
        <p:txBody>
          <a:bodyPr anchor="t" rtlCol="false" tIns="0" lIns="0" bIns="0" rIns="0">
            <a:spAutoFit/>
          </a:bodyPr>
          <a:lstStyle/>
          <a:p>
            <a:pPr algn="just">
              <a:lnSpc>
                <a:spcPts val="4900"/>
              </a:lnSpc>
              <a:spcBef>
                <a:spcPct val="0"/>
              </a:spcBef>
            </a:pPr>
            <a:r>
              <a:rPr lang="en-US" sz="3500">
                <a:solidFill>
                  <a:srgbClr val="000000"/>
                </a:solidFill>
                <a:latin typeface="Lato"/>
              </a:rPr>
              <a:t>Backend testing is crucial for ensuring the robustness and functionality of the server-side components and APIs in an application.</a:t>
            </a:r>
          </a:p>
          <a:p>
            <a:pPr algn="just">
              <a:lnSpc>
                <a:spcPts val="4900"/>
              </a:lnSpc>
              <a:spcBef>
                <a:spcPct val="0"/>
              </a:spcBef>
            </a:pPr>
            <a:r>
              <a:rPr lang="en-US" sz="3500">
                <a:solidFill>
                  <a:srgbClr val="000000"/>
                </a:solidFill>
                <a:latin typeface="Lato"/>
              </a:rPr>
              <a:t>For testing purposes, we used:</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5923" y="1931959"/>
            <a:ext cx="11625416" cy="3533717"/>
          </a:xfrm>
          <a:custGeom>
            <a:avLst/>
            <a:gdLst/>
            <a:ahLst/>
            <a:cxnLst/>
            <a:rect r="r" b="b" t="t" l="l"/>
            <a:pathLst>
              <a:path h="3533717" w="11625416">
                <a:moveTo>
                  <a:pt x="0" y="0"/>
                </a:moveTo>
                <a:lnTo>
                  <a:pt x="11625416" y="0"/>
                </a:lnTo>
                <a:lnTo>
                  <a:pt x="11625416" y="3533717"/>
                </a:lnTo>
                <a:lnTo>
                  <a:pt x="0" y="3533717"/>
                </a:lnTo>
                <a:lnTo>
                  <a:pt x="0" y="0"/>
                </a:lnTo>
                <a:close/>
              </a:path>
            </a:pathLst>
          </a:custGeom>
          <a:blipFill>
            <a:blip r:embed="rId2"/>
            <a:stretch>
              <a:fillRect l="0" t="0" r="0" b="0"/>
            </a:stretch>
          </a:blipFill>
        </p:spPr>
      </p:sp>
      <p:sp>
        <p:nvSpPr>
          <p:cNvPr name="Freeform 3" id="3"/>
          <p:cNvSpPr/>
          <p:nvPr/>
        </p:nvSpPr>
        <p:spPr>
          <a:xfrm flipH="false" flipV="false" rot="0">
            <a:off x="2485923" y="6166342"/>
            <a:ext cx="11673718" cy="3091958"/>
          </a:xfrm>
          <a:custGeom>
            <a:avLst/>
            <a:gdLst/>
            <a:ahLst/>
            <a:cxnLst/>
            <a:rect r="r" b="b" t="t" l="l"/>
            <a:pathLst>
              <a:path h="3091958" w="11673718">
                <a:moveTo>
                  <a:pt x="0" y="0"/>
                </a:moveTo>
                <a:lnTo>
                  <a:pt x="11673719" y="0"/>
                </a:lnTo>
                <a:lnTo>
                  <a:pt x="11673719" y="3091958"/>
                </a:lnTo>
                <a:lnTo>
                  <a:pt x="0" y="3091958"/>
                </a:lnTo>
                <a:lnTo>
                  <a:pt x="0" y="0"/>
                </a:lnTo>
                <a:close/>
              </a:path>
            </a:pathLst>
          </a:custGeom>
          <a:blipFill>
            <a:blip r:embed="rId3"/>
            <a:stretch>
              <a:fillRect l="0" t="0" r="0" b="0"/>
            </a:stretch>
          </a:blipFill>
        </p:spPr>
      </p:sp>
      <p:sp>
        <p:nvSpPr>
          <p:cNvPr name="TextBox 4" id="4"/>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0000"/>
                </a:solidFill>
                <a:latin typeface="Kollektif"/>
              </a:rPr>
              <a:t>Backend Test</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40479"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System Testing</a:t>
            </a:r>
          </a:p>
        </p:txBody>
      </p:sp>
      <p:sp>
        <p:nvSpPr>
          <p:cNvPr name="TextBox 3" id="3"/>
          <p:cNvSpPr txBox="true"/>
          <p:nvPr/>
        </p:nvSpPr>
        <p:spPr>
          <a:xfrm rot="0">
            <a:off x="6793242" y="4932504"/>
            <a:ext cx="3749241" cy="606425"/>
          </a:xfrm>
          <a:prstGeom prst="rect">
            <a:avLst/>
          </a:prstGeom>
        </p:spPr>
        <p:txBody>
          <a:bodyPr anchor="t" rtlCol="false" tIns="0" lIns="0" bIns="0" rIns="0">
            <a:spAutoFit/>
          </a:bodyPr>
          <a:lstStyle/>
          <a:p>
            <a:pPr algn="l" marL="0" indent="0" lvl="0">
              <a:lnSpc>
                <a:spcPts val="4900"/>
              </a:lnSpc>
              <a:spcBef>
                <a:spcPct val="0"/>
              </a:spcBef>
            </a:pPr>
            <a:r>
              <a:rPr lang="en-US" sz="3500">
                <a:solidFill>
                  <a:srgbClr val="3E9AFF"/>
                </a:solidFill>
                <a:latin typeface="Lato"/>
              </a:rPr>
              <a:t>5.1 Backend Test</a:t>
            </a:r>
          </a:p>
        </p:txBody>
      </p:sp>
      <p:sp>
        <p:nvSpPr>
          <p:cNvPr name="TextBox 4" id="4"/>
          <p:cNvSpPr txBox="true"/>
          <p:nvPr/>
        </p:nvSpPr>
        <p:spPr>
          <a:xfrm rot="0">
            <a:off x="5118799" y="3558434"/>
            <a:ext cx="592291" cy="70591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5</a:t>
            </a:r>
          </a:p>
        </p:txBody>
      </p:sp>
      <p:sp>
        <p:nvSpPr>
          <p:cNvPr name="AutoShape 5" id="5"/>
          <p:cNvSpPr/>
          <p:nvPr/>
        </p:nvSpPr>
        <p:spPr>
          <a:xfrm>
            <a:off x="6791282" y="5321520"/>
            <a:ext cx="3497517" cy="0"/>
          </a:xfrm>
          <a:prstGeom prst="line">
            <a:avLst/>
          </a:prstGeom>
          <a:ln cap="flat" w="38100">
            <a:solidFill>
              <a:srgbClr val="007AFF"/>
            </a:solidFill>
            <a:prstDash val="solid"/>
            <a:headEnd type="none" len="sm" w="sm"/>
            <a:tailEnd type="none" len="sm" w="sm"/>
          </a:ln>
        </p:spPr>
      </p:sp>
      <p:sp>
        <p:nvSpPr>
          <p:cNvPr name="Freeform 6" id="6"/>
          <p:cNvSpPr/>
          <p:nvPr/>
        </p:nvSpPr>
        <p:spPr>
          <a:xfrm flipH="false" flipV="false" rot="0">
            <a:off x="5019471" y="3557446"/>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37707" y="2848238"/>
            <a:ext cx="5840205"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Introduction</a:t>
            </a:r>
          </a:p>
        </p:txBody>
      </p:sp>
      <p:sp>
        <p:nvSpPr>
          <p:cNvPr name="TextBox 3" id="3"/>
          <p:cNvSpPr txBox="true"/>
          <p:nvPr/>
        </p:nvSpPr>
        <p:spPr>
          <a:xfrm rot="0">
            <a:off x="6642827" y="4228597"/>
            <a:ext cx="9424376" cy="3082925"/>
          </a:xfrm>
          <a:prstGeom prst="rect">
            <a:avLst/>
          </a:prstGeom>
        </p:spPr>
        <p:txBody>
          <a:bodyPr anchor="t" rtlCol="false" tIns="0" lIns="0" bIns="0" rIns="0">
            <a:spAutoFit/>
          </a:bodyPr>
          <a:lstStyle/>
          <a:p>
            <a:pPr algn="l">
              <a:lnSpc>
                <a:spcPts val="4900"/>
              </a:lnSpc>
            </a:pPr>
            <a:r>
              <a:rPr lang="en-US" sz="3500">
                <a:solidFill>
                  <a:srgbClr val="3E9AFF"/>
                </a:solidFill>
                <a:latin typeface="Lato"/>
              </a:rPr>
              <a:t> 1.1 Problem Statement</a:t>
            </a:r>
          </a:p>
          <a:p>
            <a:pPr algn="l">
              <a:lnSpc>
                <a:spcPts val="4900"/>
              </a:lnSpc>
            </a:pPr>
            <a:r>
              <a:rPr lang="en-US" sz="3500">
                <a:solidFill>
                  <a:srgbClr val="3E9AFF"/>
                </a:solidFill>
                <a:latin typeface="Lato"/>
              </a:rPr>
              <a:t> 1.2 Suggested Solution</a:t>
            </a:r>
          </a:p>
          <a:p>
            <a:pPr algn="l">
              <a:lnSpc>
                <a:spcPts val="4900"/>
              </a:lnSpc>
            </a:pPr>
            <a:r>
              <a:rPr lang="en-US" sz="3500">
                <a:solidFill>
                  <a:srgbClr val="000000"/>
                </a:solidFill>
                <a:latin typeface="Lato"/>
              </a:rPr>
              <a:t> 1.3 Project aim and Objectives</a:t>
            </a:r>
          </a:p>
          <a:p>
            <a:pPr algn="l">
              <a:lnSpc>
                <a:spcPts val="4900"/>
              </a:lnSpc>
            </a:pPr>
          </a:p>
          <a:p>
            <a:pPr algn="l" marL="0" indent="0" lvl="0">
              <a:lnSpc>
                <a:spcPts val="4900"/>
              </a:lnSpc>
              <a:spcBef>
                <a:spcPct val="0"/>
              </a:spcBef>
            </a:pPr>
          </a:p>
        </p:txBody>
      </p:sp>
      <p:grpSp>
        <p:nvGrpSpPr>
          <p:cNvPr name="Group 4" id="4"/>
          <p:cNvGrpSpPr/>
          <p:nvPr/>
        </p:nvGrpSpPr>
        <p:grpSpPr>
          <a:xfrm rot="0">
            <a:off x="4885652" y="3019688"/>
            <a:ext cx="853041" cy="853041"/>
            <a:chOff x="0" y="0"/>
            <a:chExt cx="1137388" cy="1137388"/>
          </a:xfrm>
        </p:grpSpPr>
        <p:grpSp>
          <p:nvGrpSpPr>
            <p:cNvPr name="Group 5" id="5"/>
            <p:cNvGrpSpPr/>
            <p:nvPr/>
          </p:nvGrpSpPr>
          <p:grpSpPr>
            <a:xfrm rot="0">
              <a:off x="0" y="0"/>
              <a:ext cx="1137388" cy="113738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901462"/>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1</a:t>
              </a:r>
            </a:p>
          </p:txBody>
        </p:sp>
      </p:grpSp>
      <p:sp>
        <p:nvSpPr>
          <p:cNvPr name="AutoShape 8" id="8"/>
          <p:cNvSpPr/>
          <p:nvPr/>
        </p:nvSpPr>
        <p:spPr>
          <a:xfrm>
            <a:off x="6642827" y="4648216"/>
            <a:ext cx="4863343" cy="0"/>
          </a:xfrm>
          <a:prstGeom prst="line">
            <a:avLst/>
          </a:prstGeom>
          <a:ln cap="flat" w="38100">
            <a:solidFill>
              <a:srgbClr val="007AFF"/>
            </a:solidFill>
            <a:prstDash val="solid"/>
            <a:headEnd type="none" len="sm" w="sm"/>
            <a:tailEnd type="none" len="sm" w="sm"/>
          </a:ln>
        </p:spPr>
      </p:sp>
      <p:sp>
        <p:nvSpPr>
          <p:cNvPr name="AutoShape 9" id="9"/>
          <p:cNvSpPr/>
          <p:nvPr/>
        </p:nvSpPr>
        <p:spPr>
          <a:xfrm>
            <a:off x="6642827" y="5238750"/>
            <a:ext cx="4863343" cy="0"/>
          </a:xfrm>
          <a:prstGeom prst="line">
            <a:avLst/>
          </a:prstGeom>
          <a:ln cap="flat" w="38100">
            <a:solidFill>
              <a:srgbClr val="007AFF"/>
            </a:solidFill>
            <a:prstDash val="solid"/>
            <a:headEnd type="none" len="sm" w="sm"/>
            <a:tailEnd type="none" len="sm" w="sm"/>
          </a:ln>
        </p:spPr>
      </p:sp>
      <p:sp>
        <p:nvSpPr>
          <p:cNvPr name="Freeform 10" id="10"/>
          <p:cNvSpPr/>
          <p:nvPr/>
        </p:nvSpPr>
        <p:spPr>
          <a:xfrm flipH="false" flipV="false" rot="84201">
            <a:off x="5584907" y="5551329"/>
            <a:ext cx="1050855" cy="589793"/>
          </a:xfrm>
          <a:custGeom>
            <a:avLst/>
            <a:gdLst/>
            <a:ahLst/>
            <a:cxnLst/>
            <a:rect r="r" b="b" t="t" l="l"/>
            <a:pathLst>
              <a:path h="589793" w="1050855">
                <a:moveTo>
                  <a:pt x="0" y="0"/>
                </a:moveTo>
                <a:lnTo>
                  <a:pt x="1050855" y="0"/>
                </a:lnTo>
                <a:lnTo>
                  <a:pt x="1050855" y="589793"/>
                </a:lnTo>
                <a:lnTo>
                  <a:pt x="0" y="589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02355"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Conclusion</a:t>
            </a:r>
          </a:p>
        </p:txBody>
      </p:sp>
      <p:sp>
        <p:nvSpPr>
          <p:cNvPr name="TextBox 3" id="3"/>
          <p:cNvSpPr txBox="true"/>
          <p:nvPr/>
        </p:nvSpPr>
        <p:spPr>
          <a:xfrm rot="0">
            <a:off x="7555117" y="4932504"/>
            <a:ext cx="3749241" cy="1844675"/>
          </a:xfrm>
          <a:prstGeom prst="rect">
            <a:avLst/>
          </a:prstGeom>
        </p:spPr>
        <p:txBody>
          <a:bodyPr anchor="t" rtlCol="false" tIns="0" lIns="0" bIns="0" rIns="0">
            <a:spAutoFit/>
          </a:bodyPr>
          <a:lstStyle/>
          <a:p>
            <a:pPr algn="l">
              <a:lnSpc>
                <a:spcPts val="4900"/>
              </a:lnSpc>
            </a:pPr>
            <a:r>
              <a:rPr lang="en-US" sz="3500">
                <a:solidFill>
                  <a:srgbClr val="000000"/>
                </a:solidFill>
                <a:latin typeface="Lato"/>
              </a:rPr>
              <a:t>7.1 Challenges</a:t>
            </a:r>
          </a:p>
          <a:p>
            <a:pPr algn="l">
              <a:lnSpc>
                <a:spcPts val="4900"/>
              </a:lnSpc>
            </a:pPr>
            <a:r>
              <a:rPr lang="en-US" sz="3500">
                <a:solidFill>
                  <a:srgbClr val="000000"/>
                </a:solidFill>
                <a:latin typeface="Lato"/>
              </a:rPr>
              <a:t>7</a:t>
            </a:r>
            <a:r>
              <a:rPr lang="en-US" sz="3500">
                <a:solidFill>
                  <a:srgbClr val="000000"/>
                </a:solidFill>
                <a:latin typeface="Lato"/>
              </a:rPr>
              <a:t>.2 Future Work</a:t>
            </a:r>
          </a:p>
          <a:p>
            <a:pPr algn="l" marL="0" indent="0" lvl="0">
              <a:lnSpc>
                <a:spcPts val="4900"/>
              </a:lnSpc>
              <a:spcBef>
                <a:spcPct val="0"/>
              </a:spcBef>
            </a:pPr>
          </a:p>
        </p:txBody>
      </p:sp>
      <p:grpSp>
        <p:nvGrpSpPr>
          <p:cNvPr name="Group 4" id="4"/>
          <p:cNvGrpSpPr/>
          <p:nvPr/>
        </p:nvGrpSpPr>
        <p:grpSpPr>
          <a:xfrm rot="0">
            <a:off x="5750300" y="3509821"/>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6</a:t>
              </a:r>
            </a:p>
          </p:txBody>
        </p:sp>
      </p:gr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0568" y="2978453"/>
            <a:ext cx="3086100" cy="788485"/>
            <a:chOff x="0" y="0"/>
            <a:chExt cx="812800" cy="207667"/>
          </a:xfrm>
        </p:grpSpPr>
        <p:sp>
          <p:nvSpPr>
            <p:cNvPr name="Freeform 3" id="3"/>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007AFF"/>
            </a:solidFill>
          </p:spPr>
        </p:sp>
        <p:sp>
          <p:nvSpPr>
            <p:cNvPr name="TextBox 4" id="4"/>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Challenge #1</a:t>
              </a:r>
            </a:p>
          </p:txBody>
        </p:sp>
      </p:grpSp>
      <p:grpSp>
        <p:nvGrpSpPr>
          <p:cNvPr name="Group 5" id="5"/>
          <p:cNvGrpSpPr/>
          <p:nvPr/>
        </p:nvGrpSpPr>
        <p:grpSpPr>
          <a:xfrm rot="0">
            <a:off x="2640568" y="5143500"/>
            <a:ext cx="3086100" cy="788485"/>
            <a:chOff x="0" y="0"/>
            <a:chExt cx="812800" cy="207667"/>
          </a:xfrm>
        </p:grpSpPr>
        <p:sp>
          <p:nvSpPr>
            <p:cNvPr name="Freeform 6" id="6"/>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43C466"/>
            </a:solidFill>
          </p:spPr>
        </p:sp>
        <p:sp>
          <p:nvSpPr>
            <p:cNvPr name="TextBox 7" id="7"/>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Response</a:t>
              </a:r>
            </a:p>
          </p:txBody>
        </p:sp>
      </p:grpSp>
      <p:sp>
        <p:nvSpPr>
          <p:cNvPr name="TextBox 8" id="8"/>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Challenges</a:t>
            </a:r>
          </a:p>
        </p:txBody>
      </p:sp>
      <p:sp>
        <p:nvSpPr>
          <p:cNvPr name="Freeform 9" id="9"/>
          <p:cNvSpPr/>
          <p:nvPr/>
        </p:nvSpPr>
        <p:spPr>
          <a:xfrm flipH="false" flipV="false" rot="84201">
            <a:off x="6145970" y="3166315"/>
            <a:ext cx="735430" cy="412760"/>
          </a:xfrm>
          <a:custGeom>
            <a:avLst/>
            <a:gdLst/>
            <a:ahLst/>
            <a:cxnLst/>
            <a:rect r="r" b="b" t="t" l="l"/>
            <a:pathLst>
              <a:path h="412760" w="735430">
                <a:moveTo>
                  <a:pt x="0" y="0"/>
                </a:moveTo>
                <a:lnTo>
                  <a:pt x="735430" y="0"/>
                </a:lnTo>
                <a:lnTo>
                  <a:pt x="735430" y="412760"/>
                </a:lnTo>
                <a:lnTo>
                  <a:pt x="0" y="41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4201">
            <a:off x="6145970" y="5331362"/>
            <a:ext cx="735430" cy="412760"/>
          </a:xfrm>
          <a:custGeom>
            <a:avLst/>
            <a:gdLst/>
            <a:ahLst/>
            <a:cxnLst/>
            <a:rect r="r" b="b" t="t" l="l"/>
            <a:pathLst>
              <a:path h="412760" w="735430">
                <a:moveTo>
                  <a:pt x="0" y="0"/>
                </a:moveTo>
                <a:lnTo>
                  <a:pt x="735430" y="0"/>
                </a:lnTo>
                <a:lnTo>
                  <a:pt x="735430" y="412761"/>
                </a:lnTo>
                <a:lnTo>
                  <a:pt x="0" y="41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305444" y="3000009"/>
            <a:ext cx="9953856" cy="1109345"/>
          </a:xfrm>
          <a:prstGeom prst="rect">
            <a:avLst/>
          </a:prstGeom>
        </p:spPr>
        <p:txBody>
          <a:bodyPr anchor="t" rtlCol="false" tIns="0" lIns="0" bIns="0" rIns="0">
            <a:spAutoFit/>
          </a:bodyPr>
          <a:lstStyle/>
          <a:p>
            <a:pPr algn="l">
              <a:lnSpc>
                <a:spcPts val="4480"/>
              </a:lnSpc>
            </a:pPr>
            <a:r>
              <a:rPr lang="en-US" sz="3200">
                <a:solidFill>
                  <a:srgbClr val="003E82"/>
                </a:solidFill>
                <a:latin typeface="Lato Bold"/>
              </a:rPr>
              <a:t>Simulating ICPC Environment </a:t>
            </a:r>
          </a:p>
          <a:p>
            <a:pPr algn="l" marL="0" indent="0" lvl="0">
              <a:lnSpc>
                <a:spcPts val="4480"/>
              </a:lnSpc>
              <a:spcBef>
                <a:spcPct val="0"/>
              </a:spcBef>
            </a:pPr>
          </a:p>
        </p:txBody>
      </p:sp>
      <p:sp>
        <p:nvSpPr>
          <p:cNvPr name="TextBox 12" id="12"/>
          <p:cNvSpPr txBox="true"/>
          <p:nvPr/>
        </p:nvSpPr>
        <p:spPr>
          <a:xfrm rot="0">
            <a:off x="7305444" y="4884069"/>
            <a:ext cx="9953856" cy="167132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3E82"/>
                </a:solidFill>
                <a:latin typeface="Lato"/>
              </a:rPr>
              <a:t>Implemented time constraints, problem sets, and submission protocols to replicate the </a:t>
            </a:r>
            <a:r>
              <a:rPr lang="en-US" sz="3200">
                <a:solidFill>
                  <a:srgbClr val="003E82"/>
                </a:solidFill>
                <a:latin typeface="Lato Bold"/>
              </a:rPr>
              <a:t>ICPC</a:t>
            </a:r>
            <a:r>
              <a:rPr lang="en-US" sz="3200">
                <a:solidFill>
                  <a:srgbClr val="003E82"/>
                </a:solidFill>
                <a:latin typeface="Lato"/>
              </a:rPr>
              <a:t> competition format.</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0568" y="2978453"/>
            <a:ext cx="3086100" cy="788485"/>
            <a:chOff x="0" y="0"/>
            <a:chExt cx="812800" cy="207667"/>
          </a:xfrm>
        </p:grpSpPr>
        <p:sp>
          <p:nvSpPr>
            <p:cNvPr name="Freeform 3" id="3"/>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007AFF"/>
            </a:solidFill>
          </p:spPr>
        </p:sp>
        <p:sp>
          <p:nvSpPr>
            <p:cNvPr name="TextBox 4" id="4"/>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Challenge #2</a:t>
              </a:r>
            </a:p>
          </p:txBody>
        </p:sp>
      </p:grpSp>
      <p:grpSp>
        <p:nvGrpSpPr>
          <p:cNvPr name="Group 5" id="5"/>
          <p:cNvGrpSpPr/>
          <p:nvPr/>
        </p:nvGrpSpPr>
        <p:grpSpPr>
          <a:xfrm rot="0">
            <a:off x="2640568" y="5143500"/>
            <a:ext cx="3086100" cy="788485"/>
            <a:chOff x="0" y="0"/>
            <a:chExt cx="812800" cy="207667"/>
          </a:xfrm>
        </p:grpSpPr>
        <p:sp>
          <p:nvSpPr>
            <p:cNvPr name="Freeform 6" id="6"/>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43C466"/>
            </a:solidFill>
          </p:spPr>
        </p:sp>
        <p:sp>
          <p:nvSpPr>
            <p:cNvPr name="TextBox 7" id="7"/>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Response</a:t>
              </a:r>
            </a:p>
          </p:txBody>
        </p:sp>
      </p:grpSp>
      <p:sp>
        <p:nvSpPr>
          <p:cNvPr name="TextBox 8" id="8"/>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Challenges cont..</a:t>
            </a:r>
          </a:p>
        </p:txBody>
      </p:sp>
      <p:sp>
        <p:nvSpPr>
          <p:cNvPr name="Freeform 9" id="9"/>
          <p:cNvSpPr/>
          <p:nvPr/>
        </p:nvSpPr>
        <p:spPr>
          <a:xfrm flipH="false" flipV="false" rot="84201">
            <a:off x="6145970" y="3166315"/>
            <a:ext cx="735430" cy="412760"/>
          </a:xfrm>
          <a:custGeom>
            <a:avLst/>
            <a:gdLst/>
            <a:ahLst/>
            <a:cxnLst/>
            <a:rect r="r" b="b" t="t" l="l"/>
            <a:pathLst>
              <a:path h="412760" w="735430">
                <a:moveTo>
                  <a:pt x="0" y="0"/>
                </a:moveTo>
                <a:lnTo>
                  <a:pt x="735430" y="0"/>
                </a:lnTo>
                <a:lnTo>
                  <a:pt x="735430" y="412760"/>
                </a:lnTo>
                <a:lnTo>
                  <a:pt x="0" y="41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4201">
            <a:off x="6145970" y="5331362"/>
            <a:ext cx="735430" cy="412760"/>
          </a:xfrm>
          <a:custGeom>
            <a:avLst/>
            <a:gdLst/>
            <a:ahLst/>
            <a:cxnLst/>
            <a:rect r="r" b="b" t="t" l="l"/>
            <a:pathLst>
              <a:path h="412760" w="735430">
                <a:moveTo>
                  <a:pt x="0" y="0"/>
                </a:moveTo>
                <a:lnTo>
                  <a:pt x="735430" y="0"/>
                </a:lnTo>
                <a:lnTo>
                  <a:pt x="735430" y="412761"/>
                </a:lnTo>
                <a:lnTo>
                  <a:pt x="0" y="41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305444" y="3056148"/>
            <a:ext cx="9953856"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3E82"/>
                </a:solidFill>
                <a:latin typeface="Lato Bold"/>
              </a:rPr>
              <a:t>Facilitating Team Collaboration Online</a:t>
            </a:r>
          </a:p>
        </p:txBody>
      </p:sp>
      <p:sp>
        <p:nvSpPr>
          <p:cNvPr name="TextBox 12" id="12"/>
          <p:cNvSpPr txBox="true"/>
          <p:nvPr/>
        </p:nvSpPr>
        <p:spPr>
          <a:xfrm rot="0">
            <a:off x="7305444" y="5076825"/>
            <a:ext cx="9953856" cy="11093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3E82"/>
                </a:solidFill>
                <a:latin typeface="Lato"/>
              </a:rPr>
              <a:t>Developed a s</a:t>
            </a:r>
            <a:r>
              <a:rPr lang="en-US" sz="3200">
                <a:solidFill>
                  <a:srgbClr val="003E82"/>
                </a:solidFill>
                <a:latin typeface="Lato Bold"/>
              </a:rPr>
              <a:t>hared editor</a:t>
            </a:r>
            <a:r>
              <a:rPr lang="en-US" sz="3200">
                <a:solidFill>
                  <a:srgbClr val="003E82"/>
                </a:solidFill>
                <a:latin typeface="Lato"/>
              </a:rPr>
              <a:t> with</a:t>
            </a:r>
            <a:r>
              <a:rPr lang="en-US" sz="3200">
                <a:solidFill>
                  <a:srgbClr val="003E82"/>
                </a:solidFill>
                <a:latin typeface="Lato Bold"/>
              </a:rPr>
              <a:t> controlled access</a:t>
            </a:r>
            <a:r>
              <a:rPr lang="en-US" sz="3200">
                <a:solidFill>
                  <a:srgbClr val="003E82"/>
                </a:solidFill>
                <a:latin typeface="Lato"/>
              </a:rPr>
              <a:t>,  real-time chat, and </a:t>
            </a:r>
            <a:r>
              <a:rPr lang="en-US" sz="3200">
                <a:solidFill>
                  <a:srgbClr val="003E82"/>
                </a:solidFill>
                <a:latin typeface="Lato Bold"/>
              </a:rPr>
              <a:t>online meeting capabilities.</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0568" y="2978453"/>
            <a:ext cx="3086100" cy="788485"/>
            <a:chOff x="0" y="0"/>
            <a:chExt cx="812800" cy="207667"/>
          </a:xfrm>
        </p:grpSpPr>
        <p:sp>
          <p:nvSpPr>
            <p:cNvPr name="Freeform 3" id="3"/>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007AFF"/>
            </a:solidFill>
          </p:spPr>
        </p:sp>
        <p:sp>
          <p:nvSpPr>
            <p:cNvPr name="TextBox 4" id="4"/>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Challenge #3</a:t>
              </a:r>
            </a:p>
          </p:txBody>
        </p:sp>
      </p:grpSp>
      <p:grpSp>
        <p:nvGrpSpPr>
          <p:cNvPr name="Group 5" id="5"/>
          <p:cNvGrpSpPr/>
          <p:nvPr/>
        </p:nvGrpSpPr>
        <p:grpSpPr>
          <a:xfrm rot="0">
            <a:off x="2640568" y="5143500"/>
            <a:ext cx="3086100" cy="788485"/>
            <a:chOff x="0" y="0"/>
            <a:chExt cx="812800" cy="207667"/>
          </a:xfrm>
        </p:grpSpPr>
        <p:sp>
          <p:nvSpPr>
            <p:cNvPr name="Freeform 6" id="6"/>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43C466"/>
            </a:solidFill>
          </p:spPr>
        </p:sp>
        <p:sp>
          <p:nvSpPr>
            <p:cNvPr name="TextBox 7" id="7"/>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Response</a:t>
              </a:r>
            </a:p>
          </p:txBody>
        </p:sp>
      </p:grpSp>
      <p:sp>
        <p:nvSpPr>
          <p:cNvPr name="TextBox 8" id="8"/>
          <p:cNvSpPr txBox="true"/>
          <p:nvPr/>
        </p:nvSpPr>
        <p:spPr>
          <a:xfrm rot="0">
            <a:off x="1028700" y="588255"/>
            <a:ext cx="1220627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Challenges cont..</a:t>
            </a:r>
          </a:p>
        </p:txBody>
      </p:sp>
      <p:sp>
        <p:nvSpPr>
          <p:cNvPr name="Freeform 9" id="9"/>
          <p:cNvSpPr/>
          <p:nvPr/>
        </p:nvSpPr>
        <p:spPr>
          <a:xfrm flipH="false" flipV="false" rot="84201">
            <a:off x="6145970" y="3166315"/>
            <a:ext cx="735430" cy="412760"/>
          </a:xfrm>
          <a:custGeom>
            <a:avLst/>
            <a:gdLst/>
            <a:ahLst/>
            <a:cxnLst/>
            <a:rect r="r" b="b" t="t" l="l"/>
            <a:pathLst>
              <a:path h="412760" w="735430">
                <a:moveTo>
                  <a:pt x="0" y="0"/>
                </a:moveTo>
                <a:lnTo>
                  <a:pt x="735430" y="0"/>
                </a:lnTo>
                <a:lnTo>
                  <a:pt x="735430" y="412760"/>
                </a:lnTo>
                <a:lnTo>
                  <a:pt x="0" y="41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4201">
            <a:off x="6145970" y="5331362"/>
            <a:ext cx="735430" cy="412760"/>
          </a:xfrm>
          <a:custGeom>
            <a:avLst/>
            <a:gdLst/>
            <a:ahLst/>
            <a:cxnLst/>
            <a:rect r="r" b="b" t="t" l="l"/>
            <a:pathLst>
              <a:path h="412760" w="735430">
                <a:moveTo>
                  <a:pt x="0" y="0"/>
                </a:moveTo>
                <a:lnTo>
                  <a:pt x="735430" y="0"/>
                </a:lnTo>
                <a:lnTo>
                  <a:pt x="735430" y="412761"/>
                </a:lnTo>
                <a:lnTo>
                  <a:pt x="0" y="41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305444" y="3056148"/>
            <a:ext cx="9953856"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3E82"/>
                </a:solidFill>
                <a:latin typeface="Lato Bold"/>
              </a:rPr>
              <a:t>Analyzing User Performance.</a:t>
            </a:r>
          </a:p>
        </p:txBody>
      </p:sp>
      <p:sp>
        <p:nvSpPr>
          <p:cNvPr name="TextBox 12" id="12"/>
          <p:cNvSpPr txBox="true"/>
          <p:nvPr/>
        </p:nvSpPr>
        <p:spPr>
          <a:xfrm rot="0">
            <a:off x="7305444" y="5255744"/>
            <a:ext cx="9953856" cy="2233295"/>
          </a:xfrm>
          <a:prstGeom prst="rect">
            <a:avLst/>
          </a:prstGeom>
        </p:spPr>
        <p:txBody>
          <a:bodyPr anchor="t" rtlCol="false" tIns="0" lIns="0" bIns="0" rIns="0">
            <a:spAutoFit/>
          </a:bodyPr>
          <a:lstStyle/>
          <a:p>
            <a:pPr algn="l">
              <a:lnSpc>
                <a:spcPts val="4480"/>
              </a:lnSpc>
            </a:pPr>
            <a:r>
              <a:rPr lang="en-US" sz="3200">
                <a:solidFill>
                  <a:srgbClr val="003E82"/>
                </a:solidFill>
                <a:latin typeface="Lato"/>
              </a:rPr>
              <a:t>Created a </a:t>
            </a:r>
            <a:r>
              <a:rPr lang="en-US" sz="3200">
                <a:solidFill>
                  <a:srgbClr val="003E82"/>
                </a:solidFill>
                <a:latin typeface="Lato Bold"/>
              </a:rPr>
              <a:t>recommendation system</a:t>
            </a:r>
            <a:r>
              <a:rPr lang="en-US" sz="3200">
                <a:solidFill>
                  <a:srgbClr val="003E82"/>
                </a:solidFill>
                <a:latin typeface="Lato"/>
              </a:rPr>
              <a:t> that evaluates performance and </a:t>
            </a:r>
            <a:r>
              <a:rPr lang="en-US" sz="3200">
                <a:solidFill>
                  <a:srgbClr val="003E82"/>
                </a:solidFill>
                <a:latin typeface="Lato Bold"/>
              </a:rPr>
              <a:t>suggests </a:t>
            </a:r>
            <a:r>
              <a:rPr lang="en-US" sz="3200">
                <a:solidFill>
                  <a:srgbClr val="003E82"/>
                </a:solidFill>
                <a:latin typeface="Lato"/>
              </a:rPr>
              <a:t>targeted problems for improvement.</a:t>
            </a:r>
          </a:p>
          <a:p>
            <a:pPr algn="l" marL="0" indent="0" lvl="0">
              <a:lnSpc>
                <a:spcPts val="4480"/>
              </a:lnSpc>
              <a:spcBef>
                <a:spcPct val="0"/>
              </a:spcBef>
            </a:pPr>
          </a:p>
        </p:txBody>
      </p:sp>
      <p:sp>
        <p:nvSpPr>
          <p:cNvPr name="TextBox 13" id="13"/>
          <p:cNvSpPr txBox="true"/>
          <p:nvPr/>
        </p:nvSpPr>
        <p:spPr>
          <a:xfrm rot="0">
            <a:off x="2640568" y="3024021"/>
            <a:ext cx="10594410" cy="1190625"/>
          </a:xfrm>
          <a:prstGeom prst="rect">
            <a:avLst/>
          </a:prstGeom>
        </p:spPr>
        <p:txBody>
          <a:bodyPr anchor="t" rtlCol="false" tIns="0" lIns="0" bIns="0" rIns="0">
            <a:spAutoFit/>
          </a:bodyPr>
          <a:lstStyle/>
          <a:p>
            <a:pPr algn="l">
              <a:lnSpc>
                <a:spcPts val="8399"/>
              </a:lnSpc>
            </a:pP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40568" y="2978453"/>
            <a:ext cx="3086100" cy="788485"/>
            <a:chOff x="0" y="0"/>
            <a:chExt cx="812800" cy="207667"/>
          </a:xfrm>
        </p:grpSpPr>
        <p:sp>
          <p:nvSpPr>
            <p:cNvPr name="Freeform 3" id="3"/>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007AFF"/>
            </a:solidFill>
          </p:spPr>
        </p:sp>
        <p:sp>
          <p:nvSpPr>
            <p:cNvPr name="TextBox 4" id="4"/>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Challenge #3</a:t>
              </a:r>
            </a:p>
          </p:txBody>
        </p:sp>
      </p:grpSp>
      <p:grpSp>
        <p:nvGrpSpPr>
          <p:cNvPr name="Group 5" id="5"/>
          <p:cNvGrpSpPr/>
          <p:nvPr/>
        </p:nvGrpSpPr>
        <p:grpSpPr>
          <a:xfrm rot="0">
            <a:off x="2640568" y="5143500"/>
            <a:ext cx="3086100" cy="788485"/>
            <a:chOff x="0" y="0"/>
            <a:chExt cx="812800" cy="207667"/>
          </a:xfrm>
        </p:grpSpPr>
        <p:sp>
          <p:nvSpPr>
            <p:cNvPr name="Freeform 6" id="6"/>
            <p:cNvSpPr/>
            <p:nvPr/>
          </p:nvSpPr>
          <p:spPr>
            <a:xfrm flipH="false" flipV="false" rot="0">
              <a:off x="0" y="0"/>
              <a:ext cx="812800" cy="207667"/>
            </a:xfrm>
            <a:custGeom>
              <a:avLst/>
              <a:gdLst/>
              <a:ahLst/>
              <a:cxnLst/>
              <a:rect r="r" b="b" t="t" l="l"/>
              <a:pathLst>
                <a:path h="207667" w="812800">
                  <a:moveTo>
                    <a:pt x="103833" y="0"/>
                  </a:moveTo>
                  <a:lnTo>
                    <a:pt x="708967" y="0"/>
                  </a:lnTo>
                  <a:cubicBezTo>
                    <a:pt x="766312" y="0"/>
                    <a:pt x="812800" y="46488"/>
                    <a:pt x="812800" y="103833"/>
                  </a:cubicBezTo>
                  <a:lnTo>
                    <a:pt x="812800" y="103833"/>
                  </a:lnTo>
                  <a:cubicBezTo>
                    <a:pt x="812800" y="131372"/>
                    <a:pt x="801860" y="157782"/>
                    <a:pt x="782388" y="177255"/>
                  </a:cubicBezTo>
                  <a:cubicBezTo>
                    <a:pt x="762915" y="196727"/>
                    <a:pt x="736505" y="207667"/>
                    <a:pt x="708967" y="207667"/>
                  </a:cubicBezTo>
                  <a:lnTo>
                    <a:pt x="103833" y="207667"/>
                  </a:lnTo>
                  <a:cubicBezTo>
                    <a:pt x="46488" y="207667"/>
                    <a:pt x="0" y="161179"/>
                    <a:pt x="0" y="103833"/>
                  </a:cubicBezTo>
                  <a:lnTo>
                    <a:pt x="0" y="103833"/>
                  </a:lnTo>
                  <a:cubicBezTo>
                    <a:pt x="0" y="46488"/>
                    <a:pt x="46488" y="0"/>
                    <a:pt x="103833" y="0"/>
                  </a:cubicBezTo>
                  <a:close/>
                </a:path>
              </a:pathLst>
            </a:custGeom>
            <a:solidFill>
              <a:srgbClr val="43C466"/>
            </a:solidFill>
          </p:spPr>
        </p:sp>
        <p:sp>
          <p:nvSpPr>
            <p:cNvPr name="TextBox 7" id="7"/>
            <p:cNvSpPr txBox="true"/>
            <p:nvPr/>
          </p:nvSpPr>
          <p:spPr>
            <a:xfrm>
              <a:off x="0" y="-57150"/>
              <a:ext cx="812800" cy="264817"/>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Response</a:t>
              </a:r>
            </a:p>
          </p:txBody>
        </p:sp>
      </p:grpSp>
      <p:sp>
        <p:nvSpPr>
          <p:cNvPr name="TextBox 8" id="8"/>
          <p:cNvSpPr txBox="true"/>
          <p:nvPr/>
        </p:nvSpPr>
        <p:spPr>
          <a:xfrm rot="0">
            <a:off x="1028700" y="588255"/>
            <a:ext cx="12078291"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Challenges cont..</a:t>
            </a:r>
          </a:p>
        </p:txBody>
      </p:sp>
      <p:sp>
        <p:nvSpPr>
          <p:cNvPr name="Freeform 9" id="9"/>
          <p:cNvSpPr/>
          <p:nvPr/>
        </p:nvSpPr>
        <p:spPr>
          <a:xfrm flipH="false" flipV="false" rot="84201">
            <a:off x="6145970" y="3166315"/>
            <a:ext cx="735430" cy="412760"/>
          </a:xfrm>
          <a:custGeom>
            <a:avLst/>
            <a:gdLst/>
            <a:ahLst/>
            <a:cxnLst/>
            <a:rect r="r" b="b" t="t" l="l"/>
            <a:pathLst>
              <a:path h="412760" w="735430">
                <a:moveTo>
                  <a:pt x="0" y="0"/>
                </a:moveTo>
                <a:lnTo>
                  <a:pt x="735430" y="0"/>
                </a:lnTo>
                <a:lnTo>
                  <a:pt x="735430" y="412760"/>
                </a:lnTo>
                <a:lnTo>
                  <a:pt x="0" y="41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84201">
            <a:off x="6145970" y="5331362"/>
            <a:ext cx="735430" cy="412760"/>
          </a:xfrm>
          <a:custGeom>
            <a:avLst/>
            <a:gdLst/>
            <a:ahLst/>
            <a:cxnLst/>
            <a:rect r="r" b="b" t="t" l="l"/>
            <a:pathLst>
              <a:path h="412760" w="735430">
                <a:moveTo>
                  <a:pt x="0" y="0"/>
                </a:moveTo>
                <a:lnTo>
                  <a:pt x="735430" y="0"/>
                </a:lnTo>
                <a:lnTo>
                  <a:pt x="735430" y="412761"/>
                </a:lnTo>
                <a:lnTo>
                  <a:pt x="0" y="412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305444" y="3056148"/>
            <a:ext cx="9953856" cy="5473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3E82"/>
                </a:solidFill>
                <a:latin typeface="Lato Bold"/>
              </a:rPr>
              <a:t>Maintaining User Engagement</a:t>
            </a:r>
          </a:p>
        </p:txBody>
      </p:sp>
      <p:sp>
        <p:nvSpPr>
          <p:cNvPr name="TextBox 12" id="12"/>
          <p:cNvSpPr txBox="true"/>
          <p:nvPr/>
        </p:nvSpPr>
        <p:spPr>
          <a:xfrm rot="0">
            <a:off x="7305444" y="5255744"/>
            <a:ext cx="9953856" cy="2233295"/>
          </a:xfrm>
          <a:prstGeom prst="rect">
            <a:avLst/>
          </a:prstGeom>
        </p:spPr>
        <p:txBody>
          <a:bodyPr anchor="t" rtlCol="false" tIns="0" lIns="0" bIns="0" rIns="0">
            <a:spAutoFit/>
          </a:bodyPr>
          <a:lstStyle/>
          <a:p>
            <a:pPr algn="l">
              <a:lnSpc>
                <a:spcPts val="4480"/>
              </a:lnSpc>
            </a:pPr>
            <a:r>
              <a:rPr lang="en-US" sz="3200">
                <a:solidFill>
                  <a:srgbClr val="003E82"/>
                </a:solidFill>
                <a:latin typeface="Lato"/>
              </a:rPr>
              <a:t>Introduced </a:t>
            </a:r>
            <a:r>
              <a:rPr lang="en-US" sz="3200">
                <a:solidFill>
                  <a:srgbClr val="003E82"/>
                </a:solidFill>
                <a:latin typeface="Lato Bold"/>
              </a:rPr>
              <a:t>rewards </a:t>
            </a:r>
            <a:r>
              <a:rPr lang="en-US" sz="3200">
                <a:solidFill>
                  <a:srgbClr val="003E82"/>
                </a:solidFill>
                <a:latin typeface="Lato"/>
              </a:rPr>
              <a:t>and </a:t>
            </a:r>
            <a:r>
              <a:rPr lang="en-US" sz="3200">
                <a:solidFill>
                  <a:srgbClr val="003E82"/>
                </a:solidFill>
                <a:latin typeface="Lato Bold"/>
              </a:rPr>
              <a:t>recognition </a:t>
            </a:r>
            <a:r>
              <a:rPr lang="en-US" sz="3200">
                <a:solidFill>
                  <a:srgbClr val="003E82"/>
                </a:solidFill>
                <a:latin typeface="Lato"/>
              </a:rPr>
              <a:t>such as badges, certificates, and virtual trophies to incentivize active participation.</a:t>
            </a:r>
          </a:p>
          <a:p>
            <a:pPr algn="l" marL="0" indent="0" lvl="0">
              <a:lnSpc>
                <a:spcPts val="4480"/>
              </a:lnSpc>
              <a:spcBef>
                <a:spcPct val="0"/>
              </a:spcBef>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4201">
            <a:off x="6376927" y="5596159"/>
            <a:ext cx="1050855" cy="589793"/>
          </a:xfrm>
          <a:custGeom>
            <a:avLst/>
            <a:gdLst/>
            <a:ahLst/>
            <a:cxnLst/>
            <a:rect r="r" b="b" t="t" l="l"/>
            <a:pathLst>
              <a:path h="589793" w="1050855">
                <a:moveTo>
                  <a:pt x="0" y="0"/>
                </a:moveTo>
                <a:lnTo>
                  <a:pt x="1050855" y="0"/>
                </a:lnTo>
                <a:lnTo>
                  <a:pt x="1050855" y="589792"/>
                </a:lnTo>
                <a:lnTo>
                  <a:pt x="0" y="589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02355"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Conclusion</a:t>
            </a:r>
          </a:p>
        </p:txBody>
      </p:sp>
      <p:grpSp>
        <p:nvGrpSpPr>
          <p:cNvPr name="Group 4" id="4"/>
          <p:cNvGrpSpPr/>
          <p:nvPr/>
        </p:nvGrpSpPr>
        <p:grpSpPr>
          <a:xfrm rot="0">
            <a:off x="5750300" y="3509821"/>
            <a:ext cx="853041" cy="851902"/>
            <a:chOff x="0" y="0"/>
            <a:chExt cx="1137388" cy="1135869"/>
          </a:xfrm>
        </p:grpSpPr>
        <p:grpSp>
          <p:nvGrpSpPr>
            <p:cNvPr name="Group 5" id="5"/>
            <p:cNvGrpSpPr/>
            <p:nvPr/>
          </p:nvGrpSpPr>
          <p:grpSpPr>
            <a:xfrm rot="0">
              <a:off x="0" y="0"/>
              <a:ext cx="1137388" cy="113586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AFF"/>
              </a:solidFill>
            </p:spPr>
          </p:sp>
        </p:grpSp>
        <p:sp>
          <p:nvSpPr>
            <p:cNvPr name="TextBox 7" id="7"/>
            <p:cNvSpPr txBox="true"/>
            <p:nvPr/>
          </p:nvSpPr>
          <p:spPr>
            <a:xfrm rot="0">
              <a:off x="173833" y="106093"/>
              <a:ext cx="789721" cy="899943"/>
            </a:xfrm>
            <a:prstGeom prst="rect">
              <a:avLst/>
            </a:prstGeom>
          </p:spPr>
          <p:txBody>
            <a:bodyPr anchor="t" rtlCol="false" tIns="0" lIns="0" bIns="0" rIns="0">
              <a:spAutoFit/>
            </a:bodyPr>
            <a:lstStyle/>
            <a:p>
              <a:pPr algn="ctr" marL="0" indent="0" lvl="0">
                <a:lnSpc>
                  <a:spcPts val="4746"/>
                </a:lnSpc>
                <a:spcBef>
                  <a:spcPct val="0"/>
                </a:spcBef>
              </a:pPr>
              <a:r>
                <a:rPr lang="en-US" sz="3827">
                  <a:solidFill>
                    <a:srgbClr val="FFFFFF"/>
                  </a:solidFill>
                  <a:latin typeface="Agrandir Medium"/>
                </a:rPr>
                <a:t>6</a:t>
              </a:r>
            </a:p>
          </p:txBody>
        </p:sp>
      </p:grpSp>
      <p:sp>
        <p:nvSpPr>
          <p:cNvPr name="TextBox 8" id="8"/>
          <p:cNvSpPr txBox="true"/>
          <p:nvPr/>
        </p:nvSpPr>
        <p:spPr>
          <a:xfrm rot="0">
            <a:off x="7555117" y="4932504"/>
            <a:ext cx="3749241" cy="1225550"/>
          </a:xfrm>
          <a:prstGeom prst="rect">
            <a:avLst/>
          </a:prstGeom>
        </p:spPr>
        <p:txBody>
          <a:bodyPr anchor="t" rtlCol="false" tIns="0" lIns="0" bIns="0" rIns="0">
            <a:spAutoFit/>
          </a:bodyPr>
          <a:lstStyle/>
          <a:p>
            <a:pPr algn="l">
              <a:lnSpc>
                <a:spcPts val="4900"/>
              </a:lnSpc>
            </a:pPr>
            <a:r>
              <a:rPr lang="en-US" sz="3500">
                <a:solidFill>
                  <a:srgbClr val="3E9AFF"/>
                </a:solidFill>
                <a:latin typeface="Lato"/>
              </a:rPr>
              <a:t>7.1 Challenges</a:t>
            </a:r>
          </a:p>
          <a:p>
            <a:pPr algn="l" marL="0" indent="0" lvl="0">
              <a:lnSpc>
                <a:spcPts val="4900"/>
              </a:lnSpc>
              <a:spcBef>
                <a:spcPct val="0"/>
              </a:spcBef>
            </a:pPr>
            <a:r>
              <a:rPr lang="en-US" sz="3500">
                <a:solidFill>
                  <a:srgbClr val="000000"/>
                </a:solidFill>
                <a:latin typeface="Lato"/>
              </a:rPr>
              <a:t>7.2 Future Work</a:t>
            </a:r>
          </a:p>
        </p:txBody>
      </p:sp>
      <p:sp>
        <p:nvSpPr>
          <p:cNvPr name="AutoShape 9" id="9"/>
          <p:cNvSpPr/>
          <p:nvPr/>
        </p:nvSpPr>
        <p:spPr>
          <a:xfrm>
            <a:off x="7555117" y="5328091"/>
            <a:ext cx="3243205" cy="0"/>
          </a:xfrm>
          <a:prstGeom prst="line">
            <a:avLst/>
          </a:prstGeom>
          <a:ln cap="flat" w="38100">
            <a:solidFill>
              <a:srgbClr val="007AFF"/>
            </a:solidFill>
            <a:prstDash val="solid"/>
            <a:headEnd type="none" len="sm" w="sm"/>
            <a:tailEnd type="none" len="sm" w="sm"/>
          </a:ln>
        </p:spPr>
      </p:sp>
    </p:spTree>
  </p:cSld>
  <p:clrMapOvr>
    <a:masterClrMapping/>
  </p:clrMapOvr>
</p:sld>
</file>

<file path=ppt/slides/slide9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Future Work</a:t>
            </a:r>
          </a:p>
        </p:txBody>
      </p:sp>
      <p:sp>
        <p:nvSpPr>
          <p:cNvPr name="TextBox 3" id="3"/>
          <p:cNvSpPr txBox="true"/>
          <p:nvPr/>
        </p:nvSpPr>
        <p:spPr>
          <a:xfrm rot="0">
            <a:off x="1755792" y="3328754"/>
            <a:ext cx="15834639" cy="8210083"/>
          </a:xfrm>
          <a:prstGeom prst="rect">
            <a:avLst/>
          </a:prstGeom>
        </p:spPr>
        <p:txBody>
          <a:bodyPr anchor="t" rtlCol="false" tIns="0" lIns="0" bIns="0" rIns="0">
            <a:spAutoFit/>
          </a:bodyPr>
          <a:lstStyle/>
          <a:p>
            <a:pPr algn="just">
              <a:lnSpc>
                <a:spcPts val="4819"/>
              </a:lnSpc>
            </a:pPr>
            <a:r>
              <a:rPr lang="en-US" sz="3442">
                <a:solidFill>
                  <a:srgbClr val="003E82"/>
                </a:solidFill>
                <a:latin typeface="Canva Sans Bold"/>
              </a:rPr>
              <a:t>(1) Enhanced AI-Driven Recommendations:</a:t>
            </a:r>
          </a:p>
          <a:p>
            <a:pPr algn="just">
              <a:lnSpc>
                <a:spcPts val="340"/>
              </a:lnSpc>
            </a:pPr>
          </a:p>
          <a:p>
            <a:pPr algn="just" marL="1486612" indent="-495537" lvl="2">
              <a:lnSpc>
                <a:spcPts val="4819"/>
              </a:lnSpc>
              <a:buFont typeface="Arial"/>
              <a:buChar char="⚬"/>
            </a:pPr>
            <a:r>
              <a:rPr lang="en-US" sz="3442">
                <a:solidFill>
                  <a:srgbClr val="003E82"/>
                </a:solidFill>
                <a:latin typeface="Canva Sans"/>
              </a:rPr>
              <a:t>Upgrade the recommendation system with advanced AI to tailor problem suggestions based on user coding styles and mistakes.</a:t>
            </a:r>
          </a:p>
          <a:p>
            <a:pPr algn="just">
              <a:lnSpc>
                <a:spcPts val="3699"/>
              </a:lnSpc>
            </a:pPr>
          </a:p>
          <a:p>
            <a:pPr algn="just">
              <a:lnSpc>
                <a:spcPts val="4819"/>
              </a:lnSpc>
            </a:pPr>
            <a:r>
              <a:rPr lang="en-US" sz="3442">
                <a:solidFill>
                  <a:srgbClr val="003E82"/>
                </a:solidFill>
                <a:latin typeface="Canva Sans Bold"/>
              </a:rPr>
              <a:t>(2) Mobile Application:</a:t>
            </a:r>
          </a:p>
          <a:p>
            <a:pPr algn="just">
              <a:lnSpc>
                <a:spcPts val="199"/>
              </a:lnSpc>
            </a:pPr>
          </a:p>
          <a:p>
            <a:pPr algn="just" marL="1486612" indent="-495537" lvl="2">
              <a:lnSpc>
                <a:spcPts val="4819"/>
              </a:lnSpc>
              <a:buFont typeface="Arial"/>
              <a:buChar char="⚬"/>
            </a:pPr>
            <a:r>
              <a:rPr lang="en-US" sz="3442">
                <a:solidFill>
                  <a:srgbClr val="003E82"/>
                </a:solidFill>
                <a:latin typeface="Canva Sans"/>
              </a:rPr>
              <a:t>Develop a mobile-friendly version of the platform for on-the-go practice and collaboration.</a:t>
            </a:r>
          </a:p>
          <a:p>
            <a:pPr algn="just">
              <a:lnSpc>
                <a:spcPts val="2579"/>
              </a:lnSpc>
            </a:pPr>
          </a:p>
          <a:p>
            <a:pPr algn="just">
              <a:lnSpc>
                <a:spcPts val="4819"/>
              </a:lnSpc>
            </a:pPr>
            <a:r>
              <a:rPr lang="en-US" sz="3442">
                <a:solidFill>
                  <a:srgbClr val="003E82"/>
                </a:solidFill>
                <a:latin typeface="Canva Sans Bold"/>
              </a:rPr>
              <a:t>(3) Collaboration with Educational Institutions:</a:t>
            </a:r>
          </a:p>
          <a:p>
            <a:pPr algn="just">
              <a:lnSpc>
                <a:spcPts val="199"/>
              </a:lnSpc>
            </a:pPr>
          </a:p>
          <a:p>
            <a:pPr algn="just" marL="1486612" indent="-495537" lvl="2">
              <a:lnSpc>
                <a:spcPts val="4819"/>
              </a:lnSpc>
              <a:buFont typeface="Arial"/>
              <a:buChar char="⚬"/>
            </a:pPr>
            <a:r>
              <a:rPr lang="en-US" sz="3442">
                <a:solidFill>
                  <a:srgbClr val="003E82"/>
                </a:solidFill>
                <a:latin typeface="Canva Sans"/>
              </a:rPr>
              <a:t>Partner with universities and bootcamps to incorporate the platform into their curriculum with tailored training modules.</a:t>
            </a:r>
          </a:p>
          <a:p>
            <a:pPr algn="just">
              <a:lnSpc>
                <a:spcPts val="4819"/>
              </a:lnSpc>
            </a:pPr>
          </a:p>
          <a:p>
            <a:pPr algn="just">
              <a:lnSpc>
                <a:spcPts val="4819"/>
              </a:lnSpc>
              <a:spcBef>
                <a:spcPct val="0"/>
              </a:spcBef>
            </a:pPr>
          </a:p>
          <a:p>
            <a:pPr algn="just">
              <a:lnSpc>
                <a:spcPts val="4819"/>
              </a:lnSpc>
              <a:spcBef>
                <a:spcPct val="0"/>
              </a:spcBef>
            </a:pPr>
          </a:p>
        </p:txBody>
      </p:sp>
      <p:sp>
        <p:nvSpPr>
          <p:cNvPr name="TextBox 4" id="4"/>
          <p:cNvSpPr txBox="true"/>
          <p:nvPr/>
        </p:nvSpPr>
        <p:spPr>
          <a:xfrm rot="0">
            <a:off x="1755792" y="1702680"/>
            <a:ext cx="15503508" cy="1979930"/>
          </a:xfrm>
          <a:prstGeom prst="rect">
            <a:avLst/>
          </a:prstGeom>
        </p:spPr>
        <p:txBody>
          <a:bodyPr anchor="t" rtlCol="false" tIns="0" lIns="0" bIns="0" rIns="0">
            <a:spAutoFit/>
          </a:bodyPr>
          <a:lstStyle/>
          <a:p>
            <a:pPr algn="l">
              <a:lnSpc>
                <a:spcPts val="5319"/>
              </a:lnSpc>
            </a:pPr>
            <a:r>
              <a:rPr lang="en-US" sz="3799">
                <a:solidFill>
                  <a:srgbClr val="003E82"/>
                </a:solidFill>
                <a:latin typeface="Lato"/>
              </a:rPr>
              <a:t>In terms of future work, there are several important </a:t>
            </a:r>
            <a:r>
              <a:rPr lang="en-US" sz="3799">
                <a:solidFill>
                  <a:srgbClr val="003E82"/>
                </a:solidFill>
                <a:latin typeface="Lato"/>
              </a:rPr>
              <a:t>additions and improvements planned for our website</a:t>
            </a:r>
          </a:p>
          <a:p>
            <a:pPr algn="l" marL="0" indent="0" lvl="0">
              <a:lnSpc>
                <a:spcPts val="5319"/>
              </a:lnSpc>
              <a:spcBef>
                <a:spcPct val="0"/>
              </a:spcBef>
            </a:pPr>
          </a:p>
        </p:txBody>
      </p:sp>
    </p:spTree>
  </p:cSld>
  <p:clrMapOvr>
    <a:masterClrMapping/>
  </p:clrMapOvr>
</p:sld>
</file>

<file path=ppt/slides/slide9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8255"/>
            <a:ext cx="10594410"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Future Work cont..</a:t>
            </a:r>
          </a:p>
        </p:txBody>
      </p:sp>
      <p:sp>
        <p:nvSpPr>
          <p:cNvPr name="TextBox 3" id="3"/>
          <p:cNvSpPr txBox="true"/>
          <p:nvPr/>
        </p:nvSpPr>
        <p:spPr>
          <a:xfrm rot="0">
            <a:off x="1226680" y="2076917"/>
            <a:ext cx="15834639" cy="9085127"/>
          </a:xfrm>
          <a:prstGeom prst="rect">
            <a:avLst/>
          </a:prstGeom>
        </p:spPr>
        <p:txBody>
          <a:bodyPr anchor="t" rtlCol="false" tIns="0" lIns="0" bIns="0" rIns="0">
            <a:spAutoFit/>
          </a:bodyPr>
          <a:lstStyle/>
          <a:p>
            <a:pPr algn="just">
              <a:lnSpc>
                <a:spcPts val="4819"/>
              </a:lnSpc>
            </a:pPr>
            <a:r>
              <a:rPr lang="en-US" sz="3442">
                <a:solidFill>
                  <a:srgbClr val="003E82"/>
                </a:solidFill>
                <a:latin typeface="Canva Sans Bold"/>
              </a:rPr>
              <a:t>(4) Integration with External Tools:</a:t>
            </a:r>
          </a:p>
          <a:p>
            <a:pPr algn="just" marL="1486614" indent="-495538" lvl="2">
              <a:lnSpc>
                <a:spcPts val="4819"/>
              </a:lnSpc>
              <a:buFont typeface="Arial"/>
              <a:buChar char="⚬"/>
            </a:pPr>
            <a:r>
              <a:rPr lang="en-US" sz="3442">
                <a:solidFill>
                  <a:srgbClr val="003E82"/>
                </a:solidFill>
                <a:latin typeface="Canva Sans"/>
              </a:rPr>
              <a:t>Integrate with tools like GitHub, offering APIs and plugins for streamlined workflow.</a:t>
            </a:r>
          </a:p>
          <a:p>
            <a:pPr algn="just">
              <a:lnSpc>
                <a:spcPts val="2859"/>
              </a:lnSpc>
            </a:pPr>
          </a:p>
          <a:p>
            <a:pPr algn="just">
              <a:lnSpc>
                <a:spcPts val="4819"/>
              </a:lnSpc>
            </a:pPr>
            <a:r>
              <a:rPr lang="en-US" sz="3442">
                <a:solidFill>
                  <a:srgbClr val="003E82"/>
                </a:solidFill>
                <a:latin typeface="Canva Sans Bold"/>
              </a:rPr>
              <a:t>(5) White Dashboard:</a:t>
            </a:r>
          </a:p>
          <a:p>
            <a:pPr algn="just" marL="1400253" indent="-466751" lvl="2">
              <a:lnSpc>
                <a:spcPts val="4539"/>
              </a:lnSpc>
              <a:buFont typeface="Arial"/>
              <a:buChar char="⚬"/>
            </a:pPr>
            <a:r>
              <a:rPr lang="en-US" sz="3242">
                <a:solidFill>
                  <a:srgbClr val="003E82"/>
                </a:solidFill>
                <a:latin typeface="Canva Sans Bold"/>
              </a:rPr>
              <a:t>Development: </a:t>
            </a:r>
            <a:r>
              <a:rPr lang="en-US" sz="3242">
                <a:solidFill>
                  <a:srgbClr val="003E82"/>
                </a:solidFill>
                <a:latin typeface="Canva Sans"/>
              </a:rPr>
              <a:t>Create a clean, intuitive white dashboard interface.</a:t>
            </a:r>
          </a:p>
          <a:p>
            <a:pPr algn="just" marL="1400253" indent="-466751" lvl="2">
              <a:lnSpc>
                <a:spcPts val="4539"/>
              </a:lnSpc>
              <a:buFont typeface="Arial"/>
              <a:buChar char="⚬"/>
            </a:pPr>
            <a:r>
              <a:rPr lang="en-US" sz="3242">
                <a:solidFill>
                  <a:srgbClr val="003E82"/>
                </a:solidFill>
                <a:latin typeface="Canva Sans Bold"/>
              </a:rPr>
              <a:t>Implementation: </a:t>
            </a:r>
            <a:r>
              <a:rPr lang="en-US" sz="3242">
                <a:solidFill>
                  <a:srgbClr val="003E82"/>
                </a:solidFill>
                <a:latin typeface="Canva Sans"/>
              </a:rPr>
              <a:t>Focus on minimalist design, enhancing usability and accessibility.</a:t>
            </a:r>
          </a:p>
          <a:p>
            <a:pPr algn="just">
              <a:lnSpc>
                <a:spcPts val="2579"/>
              </a:lnSpc>
            </a:pPr>
          </a:p>
          <a:p>
            <a:pPr algn="just">
              <a:lnSpc>
                <a:spcPts val="4819"/>
              </a:lnSpc>
            </a:pPr>
            <a:r>
              <a:rPr lang="en-US" sz="3442">
                <a:solidFill>
                  <a:srgbClr val="003E82"/>
                </a:solidFill>
                <a:latin typeface="Canva Sans Bold"/>
              </a:rPr>
              <a:t>(6) Multilingual Support:</a:t>
            </a:r>
          </a:p>
          <a:p>
            <a:pPr algn="just" marL="1486614" indent="-495538" lvl="2">
              <a:lnSpc>
                <a:spcPts val="4819"/>
              </a:lnSpc>
              <a:buFont typeface="Arial"/>
              <a:buChar char="⚬"/>
            </a:pPr>
            <a:r>
              <a:rPr lang="en-US" sz="3442">
                <a:solidFill>
                  <a:srgbClr val="003E82"/>
                </a:solidFill>
                <a:latin typeface="Canva Sans"/>
              </a:rPr>
              <a:t>Provide multilingual support for the interface, documentation, and problems to reach a wider audience.</a:t>
            </a:r>
          </a:p>
          <a:p>
            <a:pPr algn="just">
              <a:lnSpc>
                <a:spcPts val="4819"/>
              </a:lnSpc>
            </a:pPr>
          </a:p>
          <a:p>
            <a:pPr algn="just">
              <a:lnSpc>
                <a:spcPts val="4819"/>
              </a:lnSpc>
            </a:pPr>
          </a:p>
          <a:p>
            <a:pPr algn="just">
              <a:lnSpc>
                <a:spcPts val="4819"/>
              </a:lnSpc>
              <a:spcBef>
                <a:spcPct val="0"/>
              </a:spcBef>
            </a:pPr>
          </a:p>
          <a:p>
            <a:pPr algn="just">
              <a:lnSpc>
                <a:spcPts val="4819"/>
              </a:lnSpc>
              <a:spcBef>
                <a:spcPct val="0"/>
              </a:spcBef>
            </a:pP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02355" y="3338371"/>
            <a:ext cx="8292719" cy="1278890"/>
          </a:xfrm>
          <a:prstGeom prst="rect">
            <a:avLst/>
          </a:prstGeom>
        </p:spPr>
        <p:txBody>
          <a:bodyPr anchor="t" rtlCol="false" tIns="0" lIns="0" bIns="0" rIns="0">
            <a:spAutoFit/>
          </a:bodyPr>
          <a:lstStyle/>
          <a:p>
            <a:pPr algn="l" marL="0" indent="0" lvl="0">
              <a:lnSpc>
                <a:spcPts val="8679"/>
              </a:lnSpc>
              <a:spcBef>
                <a:spcPct val="0"/>
              </a:spcBef>
            </a:pPr>
            <a:r>
              <a:rPr lang="en-US" sz="6999">
                <a:solidFill>
                  <a:srgbClr val="000000"/>
                </a:solidFill>
                <a:latin typeface="Agrandir Medium Bold"/>
              </a:rPr>
              <a:t>Conclusion</a:t>
            </a:r>
          </a:p>
        </p:txBody>
      </p:sp>
      <p:sp>
        <p:nvSpPr>
          <p:cNvPr name="TextBox 3" id="3"/>
          <p:cNvSpPr txBox="true"/>
          <p:nvPr/>
        </p:nvSpPr>
        <p:spPr>
          <a:xfrm rot="0">
            <a:off x="7555117" y="4932504"/>
            <a:ext cx="3749241" cy="2463800"/>
          </a:xfrm>
          <a:prstGeom prst="rect">
            <a:avLst/>
          </a:prstGeom>
        </p:spPr>
        <p:txBody>
          <a:bodyPr anchor="t" rtlCol="false" tIns="0" lIns="0" bIns="0" rIns="0">
            <a:spAutoFit/>
          </a:bodyPr>
          <a:lstStyle/>
          <a:p>
            <a:pPr algn="l">
              <a:lnSpc>
                <a:spcPts val="4900"/>
              </a:lnSpc>
            </a:pPr>
            <a:r>
              <a:rPr lang="en-US" sz="3500">
                <a:solidFill>
                  <a:srgbClr val="3E9AFF"/>
                </a:solidFill>
                <a:latin typeface="Lato"/>
              </a:rPr>
              <a:t>7.1 Challenges</a:t>
            </a:r>
          </a:p>
          <a:p>
            <a:pPr algn="l">
              <a:lnSpc>
                <a:spcPts val="4900"/>
              </a:lnSpc>
            </a:pPr>
            <a:r>
              <a:rPr lang="en-US" sz="3500">
                <a:solidFill>
                  <a:srgbClr val="3E9AFF"/>
                </a:solidFill>
                <a:latin typeface="Lato"/>
              </a:rPr>
              <a:t>7.2 Future Work</a:t>
            </a:r>
          </a:p>
          <a:p>
            <a:pPr algn="l">
              <a:lnSpc>
                <a:spcPts val="4900"/>
              </a:lnSpc>
            </a:pPr>
          </a:p>
          <a:p>
            <a:pPr algn="l" marL="0" indent="0" lvl="0">
              <a:lnSpc>
                <a:spcPts val="4900"/>
              </a:lnSpc>
              <a:spcBef>
                <a:spcPct val="0"/>
              </a:spcBef>
            </a:pPr>
          </a:p>
        </p:txBody>
      </p:sp>
      <p:sp>
        <p:nvSpPr>
          <p:cNvPr name="AutoShape 4" id="4"/>
          <p:cNvSpPr/>
          <p:nvPr/>
        </p:nvSpPr>
        <p:spPr>
          <a:xfrm flipV="true">
            <a:off x="7555117" y="5892942"/>
            <a:ext cx="3098201" cy="23812"/>
          </a:xfrm>
          <a:prstGeom prst="line">
            <a:avLst/>
          </a:prstGeom>
          <a:ln cap="flat" w="38100">
            <a:solidFill>
              <a:srgbClr val="007AFF"/>
            </a:solidFill>
            <a:prstDash val="solid"/>
            <a:headEnd type="none" len="sm" w="sm"/>
            <a:tailEnd type="none" len="sm" w="sm"/>
          </a:ln>
        </p:spPr>
      </p:sp>
      <p:sp>
        <p:nvSpPr>
          <p:cNvPr name="Freeform 5" id="5"/>
          <p:cNvSpPr/>
          <p:nvPr/>
        </p:nvSpPr>
        <p:spPr>
          <a:xfrm flipH="false" flipV="false" rot="0">
            <a:off x="5822259" y="3557446"/>
            <a:ext cx="867148" cy="867148"/>
          </a:xfrm>
          <a:custGeom>
            <a:avLst/>
            <a:gdLst/>
            <a:ahLst/>
            <a:cxnLst/>
            <a:rect r="r" b="b" t="t" l="l"/>
            <a:pathLst>
              <a:path h="867148" w="867148">
                <a:moveTo>
                  <a:pt x="0" y="0"/>
                </a:moveTo>
                <a:lnTo>
                  <a:pt x="867148" y="0"/>
                </a:lnTo>
                <a:lnTo>
                  <a:pt x="867148" y="867148"/>
                </a:lnTo>
                <a:lnTo>
                  <a:pt x="0" y="867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7555117" y="5328091"/>
            <a:ext cx="3243205" cy="0"/>
          </a:xfrm>
          <a:prstGeom prst="line">
            <a:avLst/>
          </a:prstGeom>
          <a:ln cap="flat" w="38100">
            <a:solidFill>
              <a:srgbClr val="007AFF"/>
            </a:solidFill>
            <a:prstDash val="solid"/>
            <a:headEnd type="none" len="sm" w="sm"/>
            <a:tailEnd type="none" len="sm" w="sm"/>
          </a:ln>
        </p:spPr>
      </p:sp>
    </p:spTree>
  </p:cSld>
  <p:clrMapOvr>
    <a:masterClrMapping/>
  </p:clrMapOvr>
</p:sld>
</file>

<file path=ppt/slides/slide9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4469888" cy="1190625"/>
          </a:xfrm>
          <a:prstGeom prst="rect">
            <a:avLst/>
          </a:prstGeom>
        </p:spPr>
        <p:txBody>
          <a:bodyPr anchor="t" rtlCol="false" tIns="0" lIns="0" bIns="0" rIns="0">
            <a:spAutoFit/>
          </a:bodyPr>
          <a:lstStyle/>
          <a:p>
            <a:pPr algn="l">
              <a:lnSpc>
                <a:spcPts val="8399"/>
              </a:lnSpc>
            </a:pPr>
            <a:r>
              <a:rPr lang="en-US" sz="6999">
                <a:solidFill>
                  <a:srgbClr val="003E82"/>
                </a:solidFill>
                <a:latin typeface="Kollektif"/>
              </a:rPr>
              <a:t>References</a:t>
            </a:r>
          </a:p>
        </p:txBody>
      </p:sp>
      <p:sp>
        <p:nvSpPr>
          <p:cNvPr name="TextBox 3" id="3"/>
          <p:cNvSpPr txBox="true"/>
          <p:nvPr/>
        </p:nvSpPr>
        <p:spPr>
          <a:xfrm rot="0">
            <a:off x="1933039" y="2405021"/>
            <a:ext cx="14908590" cy="9135110"/>
          </a:xfrm>
          <a:prstGeom prst="rect">
            <a:avLst/>
          </a:prstGeom>
        </p:spPr>
        <p:txBody>
          <a:bodyPr anchor="t" rtlCol="false" tIns="0" lIns="0" bIns="0" rIns="0">
            <a:spAutoFit/>
          </a:bodyPr>
          <a:lstStyle/>
          <a:p>
            <a:pPr algn="l">
              <a:lnSpc>
                <a:spcPts val="3640"/>
              </a:lnSpc>
            </a:pPr>
            <a:r>
              <a:rPr lang="en-US" sz="2600">
                <a:solidFill>
                  <a:srgbClr val="003E82"/>
                </a:solidFill>
                <a:latin typeface="Canva Sans"/>
              </a:rPr>
              <a:t>[1] Wasik, S., Antczak, M., Badura, J., Laskowski, A., &amp; Sternal, T. (2018). A survey on online judge systems and their applications. ACM Computing Surveys (CSUR), 51(1), 1-34.</a:t>
            </a:r>
            <a:r>
              <a:rPr lang="he-IL" sz="2600">
                <a:solidFill>
                  <a:srgbClr val="003E82"/>
                </a:solidFill>
                <a:cs typeface="Canva Sans"/>
                <a:rtl val="true"/>
              </a:rPr>
              <a:t>‏</a:t>
            </a:r>
          </a:p>
          <a:p>
            <a:pPr algn="l">
              <a:lnSpc>
                <a:spcPts val="3640"/>
              </a:lnSpc>
            </a:pPr>
          </a:p>
          <a:p>
            <a:pPr algn="l">
              <a:lnSpc>
                <a:spcPts val="3640"/>
              </a:lnSpc>
            </a:pPr>
            <a:r>
              <a:rPr lang="en-US" sz="2600">
                <a:solidFill>
                  <a:srgbClr val="003E82"/>
                </a:solidFill>
                <a:latin typeface="Canva Sans"/>
              </a:rPr>
              <a:t>[2] Y. and D. , "Software development methodologies," White paper, pp. 40-48, 2013. </a:t>
            </a:r>
          </a:p>
          <a:p>
            <a:pPr algn="l">
              <a:lnSpc>
                <a:spcPts val="3640"/>
              </a:lnSpc>
            </a:pPr>
          </a:p>
          <a:p>
            <a:pPr algn="l">
              <a:lnSpc>
                <a:spcPts val="3640"/>
              </a:lnSpc>
            </a:pPr>
            <a:r>
              <a:rPr lang="en-US" sz="2600">
                <a:solidFill>
                  <a:srgbClr val="003E82"/>
                </a:solidFill>
                <a:latin typeface="Canva Sans"/>
              </a:rPr>
              <a:t>[3] A. and P. , "Agile software development methods: Review and analysis," Review and analysis, pp. 60-69, 2017. </a:t>
            </a:r>
          </a:p>
          <a:p>
            <a:pPr algn="l">
              <a:lnSpc>
                <a:spcPts val="3640"/>
              </a:lnSpc>
            </a:pPr>
          </a:p>
          <a:p>
            <a:pPr algn="l">
              <a:lnSpc>
                <a:spcPts val="3640"/>
              </a:lnSpc>
            </a:pPr>
            <a:r>
              <a:rPr lang="en-US" sz="2600">
                <a:solidFill>
                  <a:srgbClr val="003E82"/>
                </a:solidFill>
                <a:latin typeface="Canva Sans"/>
              </a:rPr>
              <a:t>[4] D. S. K. and P. D. , "Software development life cycle (SDLC) analytical comparison and survey on traditional and agile methodology," Natl. </a:t>
            </a:r>
          </a:p>
          <a:p>
            <a:pPr algn="l">
              <a:lnSpc>
                <a:spcPts val="3640"/>
              </a:lnSpc>
            </a:pPr>
            <a:r>
              <a:rPr lang="en-US" sz="2600">
                <a:solidFill>
                  <a:srgbClr val="003E82"/>
                </a:solidFill>
                <a:latin typeface="Canva Sans"/>
              </a:rPr>
              <a:t>Mon. Ref. J. Res. Sci, pp. 22-30, 2013. </a:t>
            </a:r>
          </a:p>
          <a:p>
            <a:pPr algn="l">
              <a:lnSpc>
                <a:spcPts val="3640"/>
              </a:lnSpc>
            </a:pPr>
          </a:p>
          <a:p>
            <a:pPr algn="l">
              <a:lnSpc>
                <a:spcPts val="3640"/>
              </a:lnSpc>
            </a:pPr>
            <a:r>
              <a:rPr lang="en-US" sz="2600">
                <a:solidFill>
                  <a:srgbClr val="003E82"/>
                </a:solidFill>
                <a:latin typeface="Canva Sans"/>
              </a:rPr>
              <a:t>[5] S. M. t. and J. M. , "A study of BIM collaboration requirements and available features in existing model collaboration systems," Journal of Information Technology in Construction, vol. 25, no. 8, pp. 148-161, </a:t>
            </a:r>
          </a:p>
          <a:p>
            <a:pPr algn="l">
              <a:lnSpc>
                <a:spcPts val="3640"/>
              </a:lnSpc>
            </a:pPr>
            <a:r>
              <a:rPr lang="en-US" sz="2600">
                <a:solidFill>
                  <a:srgbClr val="003E82"/>
                </a:solidFill>
                <a:latin typeface="Canva Sans"/>
              </a:rPr>
              <a:t>2018. </a:t>
            </a:r>
          </a:p>
          <a:p>
            <a:pPr algn="l">
              <a:lnSpc>
                <a:spcPts val="3640"/>
              </a:lnSpc>
            </a:pPr>
          </a:p>
          <a:p>
            <a:pPr algn="l">
              <a:lnSpc>
                <a:spcPts val="3640"/>
              </a:lnSpc>
            </a:pPr>
          </a:p>
          <a:p>
            <a:pPr algn="l">
              <a:lnSpc>
                <a:spcPts val="3640"/>
              </a:lnSpc>
            </a:pPr>
          </a:p>
          <a:p>
            <a:pPr algn="l">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DAGI3XmnZmQ</dc:identifier>
  <dcterms:modified xsi:type="dcterms:W3CDTF">2011-08-01T06:04:30Z</dcterms:modified>
  <cp:revision>1</cp:revision>
  <dc:title>Copy of Attia project</dc:title>
</cp:coreProperties>
</file>